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84" r:id="rId5"/>
    <p:sldId id="256" r:id="rId6"/>
    <p:sldId id="275" r:id="rId7"/>
    <p:sldId id="257" r:id="rId8"/>
    <p:sldId id="258" r:id="rId9"/>
    <p:sldId id="276" r:id="rId10"/>
    <p:sldId id="259" r:id="rId11"/>
    <p:sldId id="260" r:id="rId12"/>
    <p:sldId id="277" r:id="rId13"/>
    <p:sldId id="261" r:id="rId14"/>
    <p:sldId id="263" r:id="rId15"/>
    <p:sldId id="278" r:id="rId16"/>
    <p:sldId id="262" r:id="rId17"/>
    <p:sldId id="264" r:id="rId18"/>
    <p:sldId id="279" r:id="rId19"/>
    <p:sldId id="265" r:id="rId20"/>
    <p:sldId id="266" r:id="rId21"/>
    <p:sldId id="280" r:id="rId22"/>
    <p:sldId id="267" r:id="rId23"/>
    <p:sldId id="268" r:id="rId24"/>
    <p:sldId id="282" r:id="rId25"/>
    <p:sldId id="272" r:id="rId26"/>
    <p:sldId id="273" r:id="rId27"/>
    <p:sldId id="281" r:id="rId28"/>
    <p:sldId id="274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8" autoAdjust="0"/>
    <p:restoredTop sz="9466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ECA5A-F42F-4FF7-AB6B-1E3DD6947155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C68E7-B8C1-49AA-BB1B-422087F767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703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69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87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91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02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08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08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96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68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808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16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896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22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audio1.wav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audio" Target="../media/audio2.wav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slide" Target="slide1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tiff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audio" Target="../media/audio3.wav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audio" Target="../media/audio2.wav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1.png"/><Relationship Id="rId10" Type="http://schemas.openxmlformats.org/officeDocument/2006/relationships/audio" Target="../media/audio3.wav"/><Relationship Id="rId4" Type="http://schemas.openxmlformats.org/officeDocument/2006/relationships/image" Target="../media/image8.jpeg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audio" Target="../media/audio2.wav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slide" Target="slide2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1.png"/><Relationship Id="rId7" Type="http://schemas.openxmlformats.org/officeDocument/2006/relationships/audio" Target="../media/audio2.wav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hyperlink" Target="https://commons.wikimedia.org/wiki/User:K.vliet" TargetMode="External"/><Relationship Id="rId4" Type="http://schemas.openxmlformats.org/officeDocument/2006/relationships/image" Target="../media/image9.png"/><Relationship Id="rId9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audio" Target="../media/audio2.wav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User:K.vliet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User:K.vliet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hyperlink" Target="http://www.carbonlandscape.org.uk/" TargetMode="External"/><Relationship Id="rId7" Type="http://schemas.openxmlformats.org/officeDocument/2006/relationships/hyperlink" Target="http://www.xeno-canto.org/40614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jpe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xeno-canto.org/485156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image" Target="../media/image1.png"/><Relationship Id="rId10" Type="http://schemas.openxmlformats.org/officeDocument/2006/relationships/slide" Target="slide7.xml"/><Relationship Id="rId4" Type="http://schemas.openxmlformats.org/officeDocument/2006/relationships/image" Target="../media/image15.tiff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image" Target="../media/image19.jpeg"/><Relationship Id="rId9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>
              <a:snd r:embed="rId3" name="chimes.wav"/>
            </a:hlinkClick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258" y="2975454"/>
            <a:ext cx="5166120" cy="3630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7658" y="449737"/>
            <a:ext cx="2949194" cy="29491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89907" y="969652"/>
            <a:ext cx="9771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Arial Rounded MT Bold" panose="020F0704030504030204" pitchFamily="34" charset="0"/>
              </a:rPr>
              <a:t>Who’s hiding in your…</a:t>
            </a:r>
            <a:endParaRPr lang="en-GB" sz="6000" dirty="0">
              <a:latin typeface="Arial Rounded MT Bold" panose="020F07040305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9772" y="1895883"/>
            <a:ext cx="6164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accent6"/>
                </a:solidFill>
                <a:latin typeface="Arial Rounded MT Bold" panose="020F0704030504030204" pitchFamily="34" charset="0"/>
              </a:rPr>
              <a:t>…Woodlands and          Meadows?</a:t>
            </a:r>
            <a:endParaRPr lang="en-GB" sz="5400" dirty="0">
              <a:solidFill>
                <a:schemeClr val="accent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31957" y="3579192"/>
            <a:ext cx="6045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Arial Rounded MT Bold" panose="020F0704030504030204" pitchFamily="34" charset="0"/>
              </a:rPr>
              <a:t>Let’s find out!</a:t>
            </a:r>
            <a:endParaRPr lang="en-GB" sz="4400" dirty="0">
              <a:latin typeface="Arial Rounded MT Bold" panose="020F07040305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45" y="1812951"/>
            <a:ext cx="2873991" cy="28739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299" y="4781257"/>
            <a:ext cx="2059864" cy="8192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9246" y="4853408"/>
            <a:ext cx="1693592" cy="7653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606" y="4447438"/>
            <a:ext cx="1735435" cy="135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82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09684"/>
            <a:ext cx="10672549" cy="3889612"/>
          </a:xfrm>
          <a:prstGeom prst="rect">
            <a:avLst/>
          </a:prstGeom>
        </p:spPr>
      </p:pic>
      <p:sp>
        <p:nvSpPr>
          <p:cNvPr id="4" name="Horizontal Scroll 3">
            <a:hlinkClick r:id="" action="ppaction://hlinkshowjump?jump=nextslide"/>
          </p:cNvPr>
          <p:cNvSpPr/>
          <p:nvPr/>
        </p:nvSpPr>
        <p:spPr>
          <a:xfrm>
            <a:off x="4258101" y="781493"/>
            <a:ext cx="6283241" cy="2043594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8662" y="1019012"/>
            <a:ext cx="6168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400" i="1" dirty="0" smtClean="0">
                <a:latin typeface="Arial Rounded MT Bold" panose="020F0704030504030204" pitchFamily="34" charset="0"/>
              </a:rPr>
              <a:t>Many </a:t>
            </a:r>
            <a:r>
              <a:rPr lang="en-GB" sz="2400" i="1" dirty="0">
                <a:latin typeface="Arial Rounded MT Bold" panose="020F0704030504030204" pitchFamily="34" charset="0"/>
              </a:rPr>
              <a:t>moth caterpillars eat Birch leaves, and the trees can be home to more than 300 species of insect.</a:t>
            </a:r>
          </a:p>
        </p:txBody>
      </p:sp>
      <p:sp>
        <p:nvSpPr>
          <p:cNvPr id="9" name="Rectangle 8"/>
          <p:cNvSpPr/>
          <p:nvPr/>
        </p:nvSpPr>
        <p:spPr>
          <a:xfrm>
            <a:off x="9636488" y="5770847"/>
            <a:ext cx="15472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4"/>
          <p:cNvSpPr txBox="1">
            <a:spLocks/>
          </p:cNvSpPr>
          <p:nvPr/>
        </p:nvSpPr>
        <p:spPr>
          <a:xfrm>
            <a:off x="764274" y="4546130"/>
            <a:ext cx="4761315" cy="138440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3.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What </a:t>
            </a:r>
            <a:r>
              <a:rPr lang="en-GB" dirty="0">
                <a:latin typeface="Arial Rounded MT Bold" panose="020F0704030504030204" pitchFamily="34" charset="0"/>
              </a:rPr>
              <a:t>tree is this leaf from?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5589" y="4546130"/>
            <a:ext cx="5911234" cy="1397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a) Oak</a:t>
            </a:r>
          </a:p>
          <a:p>
            <a:r>
              <a:rPr lang="en-GB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	b) Holly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Birch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69880" y="5768072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Paul Hobson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>
              <a:snd r:embed="rId6" name="chimes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518" y="2320735"/>
            <a:ext cx="3292697" cy="23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25587"/>
            <a:ext cx="10672549" cy="37781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3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4.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There </a:t>
            </a:r>
            <a:r>
              <a:rPr lang="en-GB" dirty="0">
                <a:latin typeface="Arial Rounded MT Bold" panose="020F0704030504030204" pitchFamily="34" charset="0"/>
              </a:rPr>
              <a:t>are 24 species of bumblebee in the UK.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5589" y="4575676"/>
            <a:ext cx="558206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4000" dirty="0">
                <a:latin typeface="Arial Rounded MT Bold" panose="020F0704030504030204" pitchFamily="34" charset="0"/>
              </a:rPr>
              <a:t>a) </a:t>
            </a:r>
            <a:r>
              <a:rPr lang="en-GB" sz="4000" dirty="0" smtClean="0">
                <a:latin typeface="Arial Rounded MT Bold" panose="020F0704030504030204" pitchFamily="34" charset="0"/>
              </a:rPr>
              <a:t>True</a:t>
            </a:r>
            <a:endParaRPr lang="en-GB" sz="4000" dirty="0">
              <a:latin typeface="Arial Rounded MT Bold" panose="020F0704030504030204" pitchFamily="34" charset="0"/>
            </a:endParaRPr>
          </a:p>
          <a:p>
            <a:r>
              <a:rPr lang="en-GB" sz="4000" dirty="0">
                <a:latin typeface="Arial Rounded MT Bold" panose="020F0704030504030204" pitchFamily="34" charset="0"/>
              </a:rPr>
              <a:t>	b) </a:t>
            </a:r>
            <a:r>
              <a:rPr lang="en-GB" sz="4000" dirty="0" smtClean="0">
                <a:latin typeface="Arial Rounded MT Bold" panose="020F0704030504030204" pitchFamily="34" charset="0"/>
              </a:rPr>
              <a:t>False</a:t>
            </a:r>
            <a:endParaRPr lang="en-GB" sz="4000" dirty="0">
              <a:latin typeface="Arial Rounded MT Bold" panose="020F07040305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19732" y="5536087"/>
            <a:ext cx="2356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Jon Hawkins - Surrey Hills Photography</a:t>
            </a:r>
          </a:p>
        </p:txBody>
      </p:sp>
      <p:sp>
        <p:nvSpPr>
          <p:cNvPr id="8" name="Rectangle 7">
            <a:hlinkClick r:id="rId5" action="ppaction://hlinksldjump">
              <a:snd r:embed="rId6" name="applause.wav"/>
            </a:hlinkClick>
          </p:cNvPr>
          <p:cNvSpPr/>
          <p:nvPr/>
        </p:nvSpPr>
        <p:spPr>
          <a:xfrm>
            <a:off x="6309457" y="4606028"/>
            <a:ext cx="2042973" cy="701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" action="ppaction://hlinkshowjump?jump=nextslide">
              <a:snd r:embed="rId7" name="whoosh.wav"/>
            </a:hlinkClick>
          </p:cNvPr>
          <p:cNvSpPr/>
          <p:nvPr/>
        </p:nvSpPr>
        <p:spPr>
          <a:xfrm>
            <a:off x="6309457" y="5238567"/>
            <a:ext cx="2629640" cy="684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Log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25587"/>
            <a:ext cx="10672549" cy="37781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7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4.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There </a:t>
            </a:r>
            <a:r>
              <a:rPr lang="en-GB" dirty="0">
                <a:latin typeface="Arial Rounded MT Bold" panose="020F0704030504030204" pitchFamily="34" charset="0"/>
              </a:rPr>
              <a:t>are 24 species of bumblebee in the UK.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25589" y="4575676"/>
            <a:ext cx="558206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4000" dirty="0">
                <a:latin typeface="Arial Rounded MT Bold" panose="020F0704030504030204" pitchFamily="34" charset="0"/>
              </a:rPr>
              <a:t>a) </a:t>
            </a:r>
            <a:r>
              <a:rPr lang="en-GB" sz="4000" dirty="0" smtClean="0">
                <a:latin typeface="Arial Rounded MT Bold" panose="020F0704030504030204" pitchFamily="34" charset="0"/>
              </a:rPr>
              <a:t>True</a:t>
            </a:r>
            <a:endParaRPr lang="en-GB" sz="4000" dirty="0">
              <a:latin typeface="Arial Rounded MT Bold" panose="020F0704030504030204" pitchFamily="34" charset="0"/>
            </a:endParaRPr>
          </a:p>
          <a:p>
            <a:r>
              <a:rPr lang="en-GB" sz="4000" dirty="0">
                <a:latin typeface="Arial Rounded MT Bold" panose="020F0704030504030204" pitchFamily="34" charset="0"/>
              </a:rPr>
              <a:t>	b) </a:t>
            </a:r>
            <a:r>
              <a:rPr lang="en-GB" sz="4000" dirty="0" smtClean="0">
                <a:latin typeface="Arial Rounded MT Bold" panose="020F0704030504030204" pitchFamily="34" charset="0"/>
              </a:rPr>
              <a:t>False</a:t>
            </a:r>
            <a:endParaRPr lang="en-GB" sz="4000" dirty="0">
              <a:latin typeface="Arial Rounded MT Bold" panose="020F07040305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19732" y="5536087"/>
            <a:ext cx="2356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Jon Hawkins - Surrey Hills Photography</a:t>
            </a:r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22" name="Horizontal Scroll 21">
            <a:hlinkClick r:id="" action="ppaction://hlinkshowjump?jump=previousslide"/>
          </p:cNvPr>
          <p:cNvSpPr/>
          <p:nvPr/>
        </p:nvSpPr>
        <p:spPr>
          <a:xfrm>
            <a:off x="6318912" y="1274665"/>
            <a:ext cx="3897595" cy="221341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749045" y="1748325"/>
            <a:ext cx="2975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4" name="Picture 23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25587" y="702715"/>
            <a:ext cx="5211690" cy="366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0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25587"/>
            <a:ext cx="10672549" cy="3778174"/>
          </a:xfrm>
          <a:prstGeom prst="rect">
            <a:avLst/>
          </a:prstGeom>
        </p:spPr>
      </p:pic>
      <p:sp>
        <p:nvSpPr>
          <p:cNvPr id="4" name="Vertical Scroll 3">
            <a:hlinkClick r:id="" action="ppaction://hlinkshowjump?jump=nextslide"/>
          </p:cNvPr>
          <p:cNvSpPr/>
          <p:nvPr/>
        </p:nvSpPr>
        <p:spPr>
          <a:xfrm>
            <a:off x="1109796" y="835078"/>
            <a:ext cx="3494629" cy="1875118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0527" y="1106494"/>
            <a:ext cx="3133165" cy="1574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i="1" dirty="0" smtClean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GB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there are over 250 </a:t>
            </a:r>
            <a:r>
              <a:rPr lang="en-GB" i="1" dirty="0" smtClean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species </a:t>
            </a:r>
            <a:r>
              <a:rPr lang="en-GB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GB" i="1" dirty="0" smtClean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bees </a:t>
            </a:r>
            <a:r>
              <a:rPr lang="en-GB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UK! Why not make a home for some in your garden?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4.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There </a:t>
            </a:r>
            <a:r>
              <a:rPr lang="en-GB" dirty="0">
                <a:latin typeface="Arial Rounded MT Bold" panose="020F0704030504030204" pitchFamily="34" charset="0"/>
              </a:rPr>
              <a:t>are 24 species of bumblebee in the UK.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25589" y="4575676"/>
            <a:ext cx="558206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40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a) </a:t>
            </a:r>
            <a:r>
              <a:rPr lang="en-GB" sz="4000" dirty="0" smtClean="0">
                <a:solidFill>
                  <a:srgbClr val="FFC000"/>
                </a:solidFill>
                <a:latin typeface="Arial Rounded MT Bold" panose="020F0704030504030204" pitchFamily="34" charset="0"/>
              </a:rPr>
              <a:t>True</a:t>
            </a:r>
            <a:endParaRPr lang="en-GB" sz="40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  <a:p>
            <a:r>
              <a:rPr lang="en-GB" sz="4000" dirty="0">
                <a:latin typeface="Arial Rounded MT Bold" panose="020F0704030504030204" pitchFamily="34" charset="0"/>
              </a:rPr>
              <a:t>	</a:t>
            </a:r>
            <a:r>
              <a:rPr lang="en-GB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b) </a:t>
            </a:r>
            <a:r>
              <a:rPr lang="en-GB" sz="4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False</a:t>
            </a:r>
            <a:endParaRPr lang="en-GB" sz="4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19732" y="5536087"/>
            <a:ext cx="2356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Jon Hawkins - Surrey Hills Photography / Ross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Hoddinott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/2020VISION</a:t>
            </a:r>
          </a:p>
        </p:txBody>
      </p:sp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692" y="1457879"/>
            <a:ext cx="1603826" cy="24147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128" y="228605"/>
            <a:ext cx="4636399" cy="3339526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>
              <a:snd r:embed="rId8" name="chimes.wav"/>
            </a:hlinkClick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4126" y="1893568"/>
            <a:ext cx="3545262" cy="249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6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5" y="736979"/>
            <a:ext cx="10658901" cy="37531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1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30937" y="5737720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sp>
        <p:nvSpPr>
          <p:cNvPr id="13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5.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Which </a:t>
            </a:r>
            <a:r>
              <a:rPr lang="en-GB" dirty="0">
                <a:latin typeface="Arial Rounded MT Bold" panose="020F0704030504030204" pitchFamily="34" charset="0"/>
              </a:rPr>
              <a:t>of these is </a:t>
            </a:r>
            <a:r>
              <a:rPr lang="en-GB" dirty="0" smtClean="0">
                <a:latin typeface="Arial Rounded MT Bold" panose="020F0704030504030204" pitchFamily="34" charset="0"/>
              </a:rPr>
              <a:t>NOT </a:t>
            </a:r>
            <a:r>
              <a:rPr lang="en-GB" dirty="0">
                <a:latin typeface="Arial Rounded MT Bold" panose="020F0704030504030204" pitchFamily="34" charset="0"/>
              </a:rPr>
              <a:t>a type of orchid?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5589" y="4559082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latin typeface="Arial Rounded MT Bold" panose="020F0704030504030204" pitchFamily="34" charset="0"/>
              </a:rPr>
              <a:t>a) Bee Orchid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Frog Orchid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Badger Orchid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61131" y="5891209"/>
            <a:ext cx="21649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Guy Edwardes/2020VISION</a:t>
            </a:r>
          </a:p>
        </p:txBody>
      </p:sp>
      <p:sp>
        <p:nvSpPr>
          <p:cNvPr id="8" name="Rectangle 7">
            <a:hlinkClick r:id="" action="ppaction://hlinkshowjump?jump=nextslide"/>
          </p:cNvPr>
          <p:cNvSpPr/>
          <p:nvPr/>
        </p:nvSpPr>
        <p:spPr>
          <a:xfrm>
            <a:off x="6443782" y="4605816"/>
            <a:ext cx="2563740" cy="407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6443782" y="5493851"/>
            <a:ext cx="3017443" cy="397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hlinkClick r:id="" action="ppaction://hlinkshowjump?jump=nextslide"/>
          </p:cNvPr>
          <p:cNvSpPr/>
          <p:nvPr/>
        </p:nvSpPr>
        <p:spPr>
          <a:xfrm>
            <a:off x="6400016" y="5066353"/>
            <a:ext cx="3017443" cy="397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17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5" y="736979"/>
            <a:ext cx="10658901" cy="37531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130937" y="5737720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sp>
        <p:nvSpPr>
          <p:cNvPr id="17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5.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Which </a:t>
            </a:r>
            <a:r>
              <a:rPr lang="en-GB" dirty="0">
                <a:latin typeface="Arial Rounded MT Bold" panose="020F0704030504030204" pitchFamily="34" charset="0"/>
              </a:rPr>
              <a:t>of these is </a:t>
            </a:r>
            <a:r>
              <a:rPr lang="en-GB" dirty="0" smtClean="0">
                <a:latin typeface="Arial Rounded MT Bold" panose="020F0704030504030204" pitchFamily="34" charset="0"/>
              </a:rPr>
              <a:t>NOT </a:t>
            </a:r>
            <a:r>
              <a:rPr lang="en-GB" dirty="0">
                <a:latin typeface="Arial Rounded MT Bold" panose="020F0704030504030204" pitchFamily="34" charset="0"/>
              </a:rPr>
              <a:t>a type of orchid?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25589" y="4559082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latin typeface="Arial Rounded MT Bold" panose="020F0704030504030204" pitchFamily="34" charset="0"/>
              </a:rPr>
              <a:t>a) Bee Orchid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Frog Orchid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Badger Orchid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61131" y="5891209"/>
            <a:ext cx="21649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Guy Edwardes/2020VISION</a:t>
            </a:r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22" name="Horizontal Scroll 21">
            <a:hlinkClick r:id="" action="ppaction://hlinkshowjump?jump=previousslide"/>
          </p:cNvPr>
          <p:cNvSpPr/>
          <p:nvPr/>
        </p:nvSpPr>
        <p:spPr>
          <a:xfrm>
            <a:off x="6318912" y="1274665"/>
            <a:ext cx="3897595" cy="221341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749045" y="1748325"/>
            <a:ext cx="2975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4" name="Picture 23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25587" y="702715"/>
            <a:ext cx="5211690" cy="366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5" y="736979"/>
            <a:ext cx="10658901" cy="37531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5.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Which </a:t>
            </a:r>
            <a:r>
              <a:rPr lang="en-GB" dirty="0">
                <a:latin typeface="Arial Rounded MT Bold" panose="020F0704030504030204" pitchFamily="34" charset="0"/>
              </a:rPr>
              <a:t>of these is </a:t>
            </a:r>
            <a:r>
              <a:rPr lang="en-GB" dirty="0" smtClean="0">
                <a:latin typeface="Arial Rounded MT Bold" panose="020F0704030504030204" pitchFamily="34" charset="0"/>
              </a:rPr>
              <a:t>NOT </a:t>
            </a:r>
            <a:r>
              <a:rPr lang="en-GB" dirty="0">
                <a:latin typeface="Arial Rounded MT Bold" panose="020F0704030504030204" pitchFamily="34" charset="0"/>
              </a:rPr>
              <a:t>a type of orchid?</a:t>
            </a:r>
          </a:p>
        </p:txBody>
      </p:sp>
      <p:sp>
        <p:nvSpPr>
          <p:cNvPr id="10" name="Vertical Scroll 9"/>
          <p:cNvSpPr/>
          <p:nvPr/>
        </p:nvSpPr>
        <p:spPr>
          <a:xfrm>
            <a:off x="2042094" y="1491960"/>
            <a:ext cx="3152634" cy="1735742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411" y="802206"/>
            <a:ext cx="5491470" cy="39540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25589" y="4559082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a) Bee Orchid</a:t>
            </a:r>
          </a:p>
          <a:p>
            <a:r>
              <a:rPr lang="en-GB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	b) Frog Orchid</a:t>
            </a:r>
          </a:p>
          <a:p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	c) Badger Orchid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42345" y="1750374"/>
            <a:ext cx="26749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</a:t>
            </a:r>
            <a:r>
              <a:rPr lang="en-GB" i="1" dirty="0" smtClean="0">
                <a:latin typeface="Arial Rounded MT Bold" panose="020F0704030504030204" pitchFamily="34" charset="0"/>
              </a:rPr>
              <a:t> </a:t>
            </a:r>
            <a:r>
              <a:rPr lang="en-GB" i="1" dirty="0">
                <a:latin typeface="Arial Rounded MT Bold" panose="020F0704030504030204" pitchFamily="34" charset="0"/>
              </a:rPr>
              <a:t>Bees think that the flowers of Bee Orchids look like bees, so fly into them</a:t>
            </a:r>
            <a:r>
              <a:rPr lang="en-GB" dirty="0">
                <a:latin typeface="Arial Rounded MT Bold" panose="020F070403050403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30084" y="5763097"/>
            <a:ext cx="21649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Guy Edwardes/2020VISION</a:t>
            </a:r>
          </a:p>
        </p:txBody>
      </p:sp>
      <p:sp>
        <p:nvSpPr>
          <p:cNvPr id="19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Swoo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1" name="Log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889" y="956925"/>
            <a:ext cx="3693567" cy="259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3" y="723331"/>
            <a:ext cx="10672549" cy="37804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600775" y="5737719"/>
            <a:ext cx="172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6.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How </a:t>
            </a:r>
            <a:r>
              <a:rPr lang="en-GB" dirty="0">
                <a:latin typeface="Arial Rounded MT Bold" panose="020F0704030504030204" pitchFamily="34" charset="0"/>
              </a:rPr>
              <a:t>fast can a Brown Hare run?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5589" y="4558244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latin typeface="Arial Rounded MT Bold" panose="020F0704030504030204" pitchFamily="34" charset="0"/>
              </a:rPr>
              <a:t>a) 15 mph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45 mph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100 mph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0" y="5768072"/>
            <a:ext cx="21519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Andy Rouse/2020VISION</a:t>
            </a:r>
          </a:p>
        </p:txBody>
      </p:sp>
      <p:sp>
        <p:nvSpPr>
          <p:cNvPr id="8" name="Rectangle 7">
            <a:hlinkClick r:id="" action="ppaction://hlinkshowjump?jump=nextslide">
              <a:snd r:embed="rId5" name="whoosh.wav"/>
            </a:hlinkClick>
          </p:cNvPr>
          <p:cNvSpPr/>
          <p:nvPr/>
        </p:nvSpPr>
        <p:spPr>
          <a:xfrm>
            <a:off x="6521571" y="5447760"/>
            <a:ext cx="3079204" cy="536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" action="ppaction://hlinkshowjump?jump=nextslide">
              <a:snd r:embed="rId5" name="whoosh.wav"/>
            </a:hlinkClick>
          </p:cNvPr>
          <p:cNvSpPr/>
          <p:nvPr/>
        </p:nvSpPr>
        <p:spPr>
          <a:xfrm>
            <a:off x="6521571" y="4575676"/>
            <a:ext cx="3122762" cy="479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6" action="ppaction://hlinksldjump">
              <a:snd r:embed="rId7" name="applause.wav"/>
            </a:hlinkClick>
          </p:cNvPr>
          <p:cNvSpPr/>
          <p:nvPr/>
        </p:nvSpPr>
        <p:spPr>
          <a:xfrm>
            <a:off x="6434165" y="5055565"/>
            <a:ext cx="2989753" cy="406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3" y="723331"/>
            <a:ext cx="10672549" cy="37804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600775" y="5737719"/>
            <a:ext cx="172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6.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How </a:t>
            </a:r>
            <a:r>
              <a:rPr lang="en-GB" dirty="0">
                <a:latin typeface="Arial Rounded MT Bold" panose="020F0704030504030204" pitchFamily="34" charset="0"/>
              </a:rPr>
              <a:t>fast can a Brown Hare run?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25589" y="4558244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latin typeface="Arial Rounded MT Bold" panose="020F0704030504030204" pitchFamily="34" charset="0"/>
              </a:rPr>
              <a:t>a) 15 mph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45 mph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100 mph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44000" y="5768072"/>
            <a:ext cx="21519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Andy Rouse/2020VISION</a:t>
            </a:r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22" name="Horizontal Scroll 21">
            <a:hlinkClick r:id="" action="ppaction://hlinkshowjump?jump=previousslide"/>
          </p:cNvPr>
          <p:cNvSpPr/>
          <p:nvPr/>
        </p:nvSpPr>
        <p:spPr>
          <a:xfrm>
            <a:off x="6318912" y="1274665"/>
            <a:ext cx="3897595" cy="221341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749045" y="1748325"/>
            <a:ext cx="2975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4" name="Picture 23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25587" y="702715"/>
            <a:ext cx="5211690" cy="366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3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3" y="723331"/>
            <a:ext cx="10672549" cy="37804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orizontal Scroll 3">
            <a:hlinkClick r:id="" action="ppaction://hlinkshowjump?jump=nextslide"/>
          </p:cNvPr>
          <p:cNvSpPr/>
          <p:nvPr/>
        </p:nvSpPr>
        <p:spPr>
          <a:xfrm>
            <a:off x="1835622" y="751018"/>
            <a:ext cx="5593977" cy="1585401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006420" y="1128219"/>
            <a:ext cx="5354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400" i="1" dirty="0" smtClean="0">
                <a:latin typeface="Arial Rounded MT Bold" panose="020F0704030504030204" pitchFamily="34" charset="0"/>
              </a:rPr>
              <a:t>That’s </a:t>
            </a:r>
            <a:r>
              <a:rPr lang="en-GB" sz="2400" i="1" dirty="0">
                <a:latin typeface="Arial Rounded MT Bold" panose="020F0704030504030204" pitchFamily="34" charset="0"/>
              </a:rPr>
              <a:t>faster than the quickest person in the world!</a:t>
            </a:r>
            <a:endParaRPr lang="en-GB" dirty="0"/>
          </a:p>
        </p:txBody>
      </p:sp>
      <p:sp>
        <p:nvSpPr>
          <p:cNvPr id="15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600775" y="5737719"/>
            <a:ext cx="172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6.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How </a:t>
            </a:r>
            <a:r>
              <a:rPr lang="en-GB" dirty="0">
                <a:latin typeface="Arial Rounded MT Bold" panose="020F0704030504030204" pitchFamily="34" charset="0"/>
              </a:rPr>
              <a:t>fast can a Brown Hare run?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25589" y="4558244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latin typeface="Arial Rounded MT Bold" panose="020F0704030504030204" pitchFamily="34" charset="0"/>
              </a:rPr>
              <a:t>a) 15 mph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45 mph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100 mph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44000" y="5768072"/>
            <a:ext cx="21519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Andy Rouse/2020VISION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956" y="2183309"/>
            <a:ext cx="5320511" cy="3830984"/>
          </a:xfrm>
          <a:prstGeom prst="rect">
            <a:avLst/>
          </a:prstGeom>
        </p:spPr>
      </p:pic>
      <p:pic>
        <p:nvPicPr>
          <p:cNvPr id="20" name="Log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013" y="505093"/>
            <a:ext cx="3488755" cy="245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23331"/>
            <a:ext cx="10672549" cy="4189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Swoo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XC406144 - Soundsca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85194" y="6143954"/>
            <a:ext cx="609600" cy="609600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64274" y="4546130"/>
            <a:ext cx="4761315" cy="1384407"/>
          </a:xfrm>
          <a:solidFill>
            <a:schemeClr val="bg1"/>
          </a:solidFill>
        </p:spPr>
        <p:txBody>
          <a:bodyPr/>
          <a:lstStyle/>
          <a:p>
            <a:r>
              <a:rPr lang="en-GB" dirty="0">
                <a:latin typeface="Arial Rounded MT Bold" panose="020F0704030504030204" pitchFamily="34" charset="0"/>
              </a:rPr>
              <a:t>Question 1.  Where do Willow Tits make their homes?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25589" y="4547032"/>
            <a:ext cx="591123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 Rounded MT Bold" panose="020F0704030504030204" pitchFamily="34" charset="0"/>
              </a:rPr>
              <a:t>a) They nest high in the tree tops</a:t>
            </a:r>
          </a:p>
          <a:p>
            <a:r>
              <a:rPr lang="en-GB" sz="2000" dirty="0" smtClean="0">
                <a:latin typeface="Arial Rounded MT Bold" panose="020F0704030504030204" pitchFamily="34" charset="0"/>
              </a:rPr>
              <a:t>b</a:t>
            </a:r>
            <a:r>
              <a:rPr lang="en-GB" sz="2000" dirty="0">
                <a:latin typeface="Arial Rounded MT Bold" panose="020F0704030504030204" pitchFamily="34" charset="0"/>
              </a:rPr>
              <a:t>) They make nests under roofs</a:t>
            </a:r>
          </a:p>
          <a:p>
            <a:r>
              <a:rPr lang="en-GB" sz="2000" dirty="0" smtClean="0">
                <a:latin typeface="Arial Rounded MT Bold" panose="020F0704030504030204" pitchFamily="34" charset="0"/>
              </a:rPr>
              <a:t>c</a:t>
            </a:r>
            <a:r>
              <a:rPr lang="en-GB" sz="2000" dirty="0">
                <a:latin typeface="Arial Rounded MT Bold" panose="020F0704030504030204" pitchFamily="34" charset="0"/>
              </a:rPr>
              <a:t>) They make nests in rotting Willow tree trunks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51327" y="5674907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Adam Jones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hlinkClick r:id="" action="ppaction://hlinkshowjump?jump=nextslide">
              <a:snd r:embed="rId8" name="whoosh.wav"/>
            </a:hlinkClick>
          </p:cNvPr>
          <p:cNvSpPr/>
          <p:nvPr/>
        </p:nvSpPr>
        <p:spPr>
          <a:xfrm>
            <a:off x="5606270" y="4972507"/>
            <a:ext cx="3878924" cy="232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" action="ppaction://hlinkshowjump?jump=nextslide">
              <a:snd r:embed="rId8" name="whoosh.wav"/>
            </a:hlinkClick>
          </p:cNvPr>
          <p:cNvSpPr/>
          <p:nvPr/>
        </p:nvSpPr>
        <p:spPr>
          <a:xfrm>
            <a:off x="5525589" y="4570881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hlinkClick r:id="rId9" action="ppaction://hlinksldjump">
              <a:snd r:embed="rId10" name="applause.wav"/>
            </a:hlinkClick>
          </p:cNvPr>
          <p:cNvSpPr/>
          <p:nvPr/>
        </p:nvSpPr>
        <p:spPr>
          <a:xfrm>
            <a:off x="5606270" y="5224248"/>
            <a:ext cx="5124990" cy="50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Logo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36979"/>
            <a:ext cx="10665726" cy="37531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157063" y="578302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sp>
        <p:nvSpPr>
          <p:cNvPr id="15" name="Subtitle 4"/>
          <p:cNvSpPr txBox="1">
            <a:spLocks/>
          </p:cNvSpPr>
          <p:nvPr/>
        </p:nvSpPr>
        <p:spPr>
          <a:xfrm>
            <a:off x="1088828" y="4571892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7.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What’s </a:t>
            </a:r>
            <a:r>
              <a:rPr lang="en-GB" dirty="0">
                <a:latin typeface="Arial Rounded MT Bold" panose="020F0704030504030204" pitchFamily="34" charset="0"/>
              </a:rPr>
              <a:t>this spiky, bright yellow plant?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25589" y="4572730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latin typeface="Arial Rounded MT Bold" panose="020F0704030504030204" pitchFamily="34" charset="0"/>
              </a:rPr>
              <a:t>a) Goose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Horse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Gorse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69880" y="5781720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Photo:Richard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ctangle 7">
            <a:hlinkClick r:id="rId5" action="ppaction://hlinksldjump">
              <a:snd r:embed="rId6" name="applause.wav"/>
            </a:hlinkClick>
          </p:cNvPr>
          <p:cNvSpPr/>
          <p:nvPr/>
        </p:nvSpPr>
        <p:spPr>
          <a:xfrm>
            <a:off x="6366295" y="5434201"/>
            <a:ext cx="1767772" cy="509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" action="ppaction://hlinkshowjump?jump=nextslide"/>
          </p:cNvPr>
          <p:cNvSpPr/>
          <p:nvPr/>
        </p:nvSpPr>
        <p:spPr>
          <a:xfrm>
            <a:off x="6469811" y="4558244"/>
            <a:ext cx="1664255" cy="459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" action="ppaction://hlinkshowjump?jump=nextslide">
              <a:snd r:embed="rId7" name="whoosh.wav"/>
            </a:hlinkClick>
          </p:cNvPr>
          <p:cNvSpPr/>
          <p:nvPr/>
        </p:nvSpPr>
        <p:spPr>
          <a:xfrm>
            <a:off x="6590581" y="5089585"/>
            <a:ext cx="2587925" cy="344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0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36979"/>
            <a:ext cx="10665726" cy="3753134"/>
          </a:xfrm>
          <a:prstGeom prst="rect">
            <a:avLst/>
          </a:prstGeom>
        </p:spPr>
      </p:pic>
      <p:sp>
        <p:nvSpPr>
          <p:cNvPr id="19" name="Subtitle 4"/>
          <p:cNvSpPr txBox="1">
            <a:spLocks/>
          </p:cNvSpPr>
          <p:nvPr/>
        </p:nvSpPr>
        <p:spPr>
          <a:xfrm>
            <a:off x="1088828" y="4571892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7.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What’s </a:t>
            </a:r>
            <a:r>
              <a:rPr lang="en-GB" dirty="0">
                <a:latin typeface="Arial Rounded MT Bold" panose="020F0704030504030204" pitchFamily="34" charset="0"/>
              </a:rPr>
              <a:t>this spiky, bright yellow plant?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7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25589" y="4572730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latin typeface="Arial Rounded MT Bold" panose="020F0704030504030204" pitchFamily="34" charset="0"/>
              </a:rPr>
              <a:t>a) Goose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Horse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Gorse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69880" y="5781720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Photo:Richard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Horizontal Scroll 22">
            <a:hlinkClick r:id="" action="ppaction://hlinkshowjump?jump=previousslide"/>
          </p:cNvPr>
          <p:cNvSpPr/>
          <p:nvPr/>
        </p:nvSpPr>
        <p:spPr>
          <a:xfrm>
            <a:off x="6318912" y="1274665"/>
            <a:ext cx="3897595" cy="221341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6749045" y="1748325"/>
            <a:ext cx="2975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5" name="Picture 24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25587" y="702715"/>
            <a:ext cx="5211690" cy="366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36979"/>
            <a:ext cx="10665726" cy="3753134"/>
          </a:xfrm>
          <a:prstGeom prst="rect">
            <a:avLst/>
          </a:prstGeom>
        </p:spPr>
      </p:pic>
      <p:sp>
        <p:nvSpPr>
          <p:cNvPr id="16" name="Subtitle 4"/>
          <p:cNvSpPr txBox="1">
            <a:spLocks/>
          </p:cNvSpPr>
          <p:nvPr/>
        </p:nvSpPr>
        <p:spPr>
          <a:xfrm>
            <a:off x="1088828" y="4571892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7.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What’s </a:t>
            </a:r>
            <a:r>
              <a:rPr lang="en-GB" dirty="0">
                <a:latin typeface="Arial Rounded MT Bold" panose="020F0704030504030204" pitchFamily="34" charset="0"/>
              </a:rPr>
              <a:t>this spiky, bright yellow plant?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9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54011" y="4559190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a) Goose</a:t>
            </a:r>
          </a:p>
          <a:p>
            <a:r>
              <a:rPr lang="en-GB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	b) Horse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c) Gorse</a:t>
            </a:r>
          </a:p>
        </p:txBody>
      </p:sp>
      <p:sp>
        <p:nvSpPr>
          <p:cNvPr id="11" name="Vertical Scroll 10">
            <a:hlinkClick r:id="" action="ppaction://hlinkshowjump?jump=nextslide"/>
          </p:cNvPr>
          <p:cNvSpPr/>
          <p:nvPr/>
        </p:nvSpPr>
        <p:spPr>
          <a:xfrm>
            <a:off x="1386820" y="1044896"/>
            <a:ext cx="3440981" cy="2577629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i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Gorse </a:t>
            </a:r>
            <a:r>
              <a:rPr lang="en-GB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flowers for a long time when not many other plants are in flower, making it an important nectar source for bees and other insects.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69880" y="5781720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Photo:Richard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278" y="1794819"/>
            <a:ext cx="6400374" cy="4608529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254" y="1152893"/>
            <a:ext cx="3931294" cy="276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2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09684"/>
            <a:ext cx="10665725" cy="37804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157063" y="578302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sp>
        <p:nvSpPr>
          <p:cNvPr id="14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8.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Coppicing </a:t>
            </a:r>
            <a:r>
              <a:rPr lang="en-GB" dirty="0">
                <a:latin typeface="Arial Rounded MT Bold" panose="020F0704030504030204" pitchFamily="34" charset="0"/>
              </a:rPr>
              <a:t>is a method of cutting trees to encourage new growth. Which species of tree are often coppiced?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25589" y="4559082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3200" dirty="0">
                <a:latin typeface="Arial Rounded MT Bold" panose="020F0704030504030204" pitchFamily="34" charset="0"/>
              </a:rPr>
              <a:t>a) Willow, Hazel, Yew</a:t>
            </a:r>
          </a:p>
          <a:p>
            <a:r>
              <a:rPr lang="en-GB" sz="3200" dirty="0">
                <a:latin typeface="Arial Rounded MT Bold" panose="020F0704030504030204" pitchFamily="34" charset="0"/>
              </a:rPr>
              <a:t>	b) Oak, Pine, </a:t>
            </a:r>
            <a:r>
              <a:rPr lang="en-GB" sz="3200" dirty="0" smtClean="0">
                <a:latin typeface="Arial Rounded MT Bold" panose="020F0704030504030204" pitchFamily="34" charset="0"/>
              </a:rPr>
              <a:t>Rowan</a:t>
            </a:r>
          </a:p>
          <a:p>
            <a:endParaRPr lang="en-GB" sz="2000" dirty="0">
              <a:latin typeface="Arial Rounded MT Bold" panose="020F07040305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29504" y="5769688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000" u="sng" dirty="0" err="1" smtClean="0">
                <a:solidFill>
                  <a:srgbClr val="0B0080"/>
                </a:solidFill>
                <a:latin typeface="Arial" panose="020B0604020202020204" pitchFamily="34" charset="0"/>
                <a:hlinkClick r:id="rId5" tooltip="User:K.vliet"/>
              </a:rPr>
              <a:t>K.vliet</a:t>
            </a:r>
            <a:r>
              <a:rPr lang="en-GB" sz="1000" u="sng" dirty="0" smtClean="0">
                <a:solidFill>
                  <a:srgbClr val="0B0080"/>
                </a:solidFill>
                <a:latin typeface="Arial" panose="020B0604020202020204" pitchFamily="34" charset="0"/>
              </a:rPr>
              <a:t> CC BY-SA 4.0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8" name="Rectangle 7">
            <a:hlinkClick r:id="" action="ppaction://hlinkshowjump?jump=nextslide">
              <a:snd r:embed="rId7" name="whoosh.wav"/>
            </a:hlinkClick>
          </p:cNvPr>
          <p:cNvSpPr/>
          <p:nvPr/>
        </p:nvSpPr>
        <p:spPr>
          <a:xfrm>
            <a:off x="6556075" y="5035436"/>
            <a:ext cx="4261449" cy="675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8" action="ppaction://hlinksldjump">
              <a:snd r:embed="rId9" name="applause.wav"/>
            </a:hlinkClick>
          </p:cNvPr>
          <p:cNvSpPr/>
          <p:nvPr/>
        </p:nvSpPr>
        <p:spPr>
          <a:xfrm>
            <a:off x="6556074" y="4550156"/>
            <a:ext cx="4261449" cy="595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1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09684"/>
            <a:ext cx="10665725" cy="3780430"/>
          </a:xfrm>
          <a:prstGeom prst="rect">
            <a:avLst/>
          </a:prstGeom>
        </p:spPr>
      </p:pic>
      <p:sp>
        <p:nvSpPr>
          <p:cNvPr id="18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8.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Coppicing </a:t>
            </a:r>
            <a:r>
              <a:rPr lang="en-GB" dirty="0">
                <a:latin typeface="Arial Rounded MT Bold" panose="020F0704030504030204" pitchFamily="34" charset="0"/>
              </a:rPr>
              <a:t>is a method of cutting trees to encourage new growth. Which species of tree are often coppiced?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1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525589" y="4559082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3200" dirty="0">
                <a:latin typeface="Arial Rounded MT Bold" panose="020F0704030504030204" pitchFamily="34" charset="0"/>
              </a:rPr>
              <a:t>a) Willow, Hazel, Yew</a:t>
            </a:r>
          </a:p>
          <a:p>
            <a:r>
              <a:rPr lang="en-GB" sz="3200" dirty="0">
                <a:latin typeface="Arial Rounded MT Bold" panose="020F0704030504030204" pitchFamily="34" charset="0"/>
              </a:rPr>
              <a:t>	b) Oak, Pine, </a:t>
            </a:r>
            <a:r>
              <a:rPr lang="en-GB" sz="3200" dirty="0" smtClean="0">
                <a:latin typeface="Arial Rounded MT Bold" panose="020F0704030504030204" pitchFamily="34" charset="0"/>
              </a:rPr>
              <a:t>Rowan</a:t>
            </a:r>
          </a:p>
          <a:p>
            <a:endParaRPr lang="en-GB" sz="2000" dirty="0">
              <a:latin typeface="Arial Rounded MT Bold" panose="020F07040305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29504" y="5769688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000" u="sng" dirty="0" err="1" smtClean="0">
                <a:solidFill>
                  <a:srgbClr val="0B0080"/>
                </a:solidFill>
                <a:latin typeface="Arial" panose="020B0604020202020204" pitchFamily="34" charset="0"/>
                <a:hlinkClick r:id="rId6" tooltip="User:K.vliet"/>
              </a:rPr>
              <a:t>K.vliet</a:t>
            </a:r>
            <a:r>
              <a:rPr lang="en-GB" sz="1000" u="sng" dirty="0" smtClean="0">
                <a:solidFill>
                  <a:srgbClr val="0B0080"/>
                </a:solidFill>
                <a:latin typeface="Arial" panose="020B0604020202020204" pitchFamily="34" charset="0"/>
              </a:rPr>
              <a:t> CC BY-SA 4.0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orizontal Scroll 10">
            <a:hlinkClick r:id="" action="ppaction://hlinkshowjump?jump=previousslide"/>
          </p:cNvPr>
          <p:cNvSpPr/>
          <p:nvPr/>
        </p:nvSpPr>
        <p:spPr>
          <a:xfrm>
            <a:off x="6318912" y="1274665"/>
            <a:ext cx="3897595" cy="221341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749045" y="1748325"/>
            <a:ext cx="2975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13" name="Picture 12">
            <a:hlinkClick r:id="" action="ppaction://hlinkshowjump?jump=previousslide">
              <a:snd r:embed="rId7" name="whoosh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25587" y="702715"/>
            <a:ext cx="5211690" cy="366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5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09684"/>
            <a:ext cx="10665725" cy="3780430"/>
          </a:xfrm>
          <a:prstGeom prst="rect">
            <a:avLst/>
          </a:prstGeom>
        </p:spPr>
      </p:pic>
      <p:sp>
        <p:nvSpPr>
          <p:cNvPr id="15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8.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Coppicing </a:t>
            </a:r>
            <a:r>
              <a:rPr lang="en-GB" dirty="0">
                <a:latin typeface="Arial Rounded MT Bold" panose="020F0704030504030204" pitchFamily="34" charset="0"/>
              </a:rPr>
              <a:t>is a method of cutting trees to encourage new growth. Which species of tree are often coppiced?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25589" y="4559082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a) Willow, Hazel, Yew</a:t>
            </a:r>
          </a:p>
          <a:p>
            <a:r>
              <a:rPr lang="en-GB" sz="3200" dirty="0">
                <a:latin typeface="Arial Rounded MT Bold" panose="020F0704030504030204" pitchFamily="34" charset="0"/>
              </a:rPr>
              <a:t>	</a:t>
            </a:r>
            <a:r>
              <a:rPr lang="en-GB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b) Oak, Pine,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Rowan</a:t>
            </a:r>
          </a:p>
          <a:p>
            <a:endParaRPr lang="en-GB" sz="2000" dirty="0">
              <a:latin typeface="Arial Rounded MT Bold" panose="020F07040305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29504" y="5769688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000" u="sng" dirty="0" err="1" smtClean="0">
                <a:solidFill>
                  <a:srgbClr val="0B0080"/>
                </a:solidFill>
                <a:latin typeface="Arial" panose="020B0604020202020204" pitchFamily="34" charset="0"/>
                <a:hlinkClick r:id="rId6" tooltip="User:K.vliet"/>
              </a:rPr>
              <a:t>K.vliet</a:t>
            </a:r>
            <a:r>
              <a:rPr lang="en-GB" sz="1000" u="sng" dirty="0" smtClean="0">
                <a:solidFill>
                  <a:srgbClr val="0B0080"/>
                </a:solidFill>
                <a:latin typeface="Arial" panose="020B0604020202020204" pitchFamily="34" charset="0"/>
              </a:rPr>
              <a:t> CC BY-SA 4.0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Vertical Scroll 1"/>
          <p:cNvSpPr/>
          <p:nvPr/>
        </p:nvSpPr>
        <p:spPr>
          <a:xfrm>
            <a:off x="6348549" y="1254035"/>
            <a:ext cx="3735977" cy="1539964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6749078" y="1505945"/>
            <a:ext cx="313508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i="1" dirty="0" smtClean="0">
                <a:latin typeface="Arial Rounded MT Bold" panose="020F0704030504030204" pitchFamily="34" charset="0"/>
              </a:rPr>
              <a:t>Did you know? </a:t>
            </a:r>
            <a:r>
              <a:rPr lang="en-GB" i="1" dirty="0">
                <a:latin typeface="Arial Rounded MT Bold" panose="020F0704030504030204" pitchFamily="34" charset="0"/>
              </a:rPr>
              <a:t>Coppicing creates a range of different habitats, helping to increase biodiversity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165" y="1964681"/>
            <a:ext cx="5400853" cy="3888834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>
              <a:snd r:embed="rId8" name="chimes.wav"/>
            </a:hlinkClick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486" y="2252123"/>
            <a:ext cx="3292697" cy="23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6629" y="4289112"/>
            <a:ext cx="7750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Arial Rounded MT Bold" panose="020F0704030504030204" pitchFamily="34" charset="0"/>
              </a:rPr>
              <a:t>Find out more about the wildlife in our landscape at </a:t>
            </a:r>
            <a:r>
              <a:rPr lang="en-GB" sz="2800" dirty="0" smtClean="0">
                <a:latin typeface="Arial Rounded MT Bold" panose="020F0704030504030204" pitchFamily="34" charset="0"/>
                <a:hlinkClick r:id="rId3"/>
              </a:rPr>
              <a:t>www.carbonlandscape.org.uk</a:t>
            </a:r>
            <a:endParaRPr lang="en-GB" sz="2800" dirty="0">
              <a:latin typeface="Arial Rounded MT Bold" panose="020F07040305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838910"/>
            <a:ext cx="2913017" cy="1885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72" y="4353543"/>
            <a:ext cx="2427312" cy="1707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6139" y="3718981"/>
            <a:ext cx="2731873" cy="27318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53098" y="1108036"/>
            <a:ext cx="46765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Thank you to the customers of Tesco </a:t>
            </a:r>
            <a:r>
              <a:rPr lang="en-GB" sz="2400" dirty="0" err="1">
                <a:latin typeface="Arial Rounded MT Bold" panose="020F0704030504030204" pitchFamily="34" charset="0"/>
              </a:rPr>
              <a:t>Burscough</a:t>
            </a:r>
            <a:r>
              <a:rPr lang="en-GB" sz="2400" dirty="0">
                <a:latin typeface="Arial Rounded MT Bold" panose="020F0704030504030204" pitchFamily="34" charset="0"/>
              </a:rPr>
              <a:t> Bridge for supporting this project!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61815" y="5841242"/>
            <a:ext cx="60596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 Audio: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Dominic Garcia-Hall, XC406144. Accessible at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www.xeno-canto.org/406144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CC 4.0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951" y="2674331"/>
            <a:ext cx="3004579" cy="11949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01" y="1779818"/>
            <a:ext cx="2967047" cy="23138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579" y="2786835"/>
            <a:ext cx="2667618" cy="120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16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23331"/>
            <a:ext cx="10672549" cy="41898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orizontal Scroll 3">
            <a:hlinkClick r:id="" action="ppaction://hlinkshowjump?jump=previousslide"/>
          </p:cNvPr>
          <p:cNvSpPr/>
          <p:nvPr/>
        </p:nvSpPr>
        <p:spPr>
          <a:xfrm>
            <a:off x="6318912" y="1274665"/>
            <a:ext cx="3897595" cy="221341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749045" y="1748325"/>
            <a:ext cx="2975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12" name="Subtitle 4"/>
          <p:cNvSpPr txBox="1">
            <a:spLocks/>
          </p:cNvSpPr>
          <p:nvPr/>
        </p:nvSpPr>
        <p:spPr>
          <a:xfrm>
            <a:off x="764274" y="4558244"/>
            <a:ext cx="4761315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Arial Rounded MT Bold" panose="020F0704030504030204" pitchFamily="34" charset="0"/>
              </a:rPr>
              <a:t>Question 1.  Where do Willow Tits make their homes?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25589" y="4547032"/>
            <a:ext cx="591123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 Rounded MT Bold" panose="020F0704030504030204" pitchFamily="34" charset="0"/>
              </a:rPr>
              <a:t>a) They nest high in the tree tops</a:t>
            </a:r>
          </a:p>
          <a:p>
            <a:r>
              <a:rPr lang="en-GB" sz="2000" dirty="0" smtClean="0">
                <a:latin typeface="Arial Rounded MT Bold" panose="020F0704030504030204" pitchFamily="34" charset="0"/>
              </a:rPr>
              <a:t>b</a:t>
            </a:r>
            <a:r>
              <a:rPr lang="en-GB" sz="2000" dirty="0">
                <a:latin typeface="Arial Rounded MT Bold" panose="020F0704030504030204" pitchFamily="34" charset="0"/>
              </a:rPr>
              <a:t>) They make nests under roofs</a:t>
            </a:r>
          </a:p>
          <a:p>
            <a:r>
              <a:rPr lang="en-GB" sz="2000" dirty="0" smtClean="0">
                <a:latin typeface="Arial Rounded MT Bold" panose="020F0704030504030204" pitchFamily="34" charset="0"/>
              </a:rPr>
              <a:t>c</a:t>
            </a:r>
            <a:r>
              <a:rPr lang="en-GB" sz="2000" dirty="0">
                <a:latin typeface="Arial Rounded MT Bold" panose="020F0704030504030204" pitchFamily="34" charset="0"/>
              </a:rPr>
              <a:t>) They make nests in rotting Willow tree trunks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51327" y="5674907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Adam Jones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"/>
          <p:cNvSpPr txBox="1">
            <a:spLocks/>
          </p:cNvSpPr>
          <p:nvPr/>
        </p:nvSpPr>
        <p:spPr>
          <a:xfrm>
            <a:off x="954357" y="-94124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9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25587" y="702715"/>
            <a:ext cx="5211690" cy="366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7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23331"/>
            <a:ext cx="10672549" cy="41898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19" y="458898"/>
            <a:ext cx="4989167" cy="3593620"/>
          </a:xfrm>
          <a:prstGeom prst="rect">
            <a:avLst/>
          </a:prstGeom>
        </p:spPr>
      </p:pic>
      <p:sp>
        <p:nvSpPr>
          <p:cNvPr id="8" name="Vertical Scroll 7">
            <a:hlinkClick r:id="" action="ppaction://hlinkshowjump?jump=nextslide"/>
          </p:cNvPr>
          <p:cNvSpPr/>
          <p:nvPr/>
        </p:nvSpPr>
        <p:spPr>
          <a:xfrm>
            <a:off x="4708478" y="2060812"/>
            <a:ext cx="6373504" cy="192362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Info1"/>
          <p:cNvSpPr txBox="1"/>
          <p:nvPr/>
        </p:nvSpPr>
        <p:spPr>
          <a:xfrm>
            <a:off x="4981432" y="2332996"/>
            <a:ext cx="5895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200" i="1" dirty="0" smtClean="0">
                <a:latin typeface="Arial Rounded MT Bold" panose="020F0704030504030204" pitchFamily="34" charset="0"/>
              </a:rPr>
              <a:t>More </a:t>
            </a:r>
            <a:r>
              <a:rPr lang="en-GB" sz="2200" i="1" dirty="0">
                <a:latin typeface="Arial Rounded MT Bold" panose="020F0704030504030204" pitchFamily="34" charset="0"/>
              </a:rPr>
              <a:t>than 10% of the Willow Tits in the UK live in the North West, as they love the wet scrub on former industrial sites.</a:t>
            </a:r>
          </a:p>
        </p:txBody>
      </p:sp>
      <p:sp>
        <p:nvSpPr>
          <p:cNvPr id="11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>
                <a:latin typeface="Arial Rounded MT Bold" panose="020F0704030504030204" pitchFamily="34" charset="0"/>
              </a:rPr>
              <a:t>Question 1.  Where do Willow Tits make their homes?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5589" y="4547032"/>
            <a:ext cx="591123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a) They nest high in the tree tops</a:t>
            </a:r>
          </a:p>
          <a:p>
            <a:r>
              <a:rPr lang="en-GB" sz="2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  <a:r>
              <a:rPr lang="en-GB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) They make nests under roofs</a:t>
            </a:r>
          </a:p>
          <a:p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c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) They make nests in rotting Willow tree trunks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51327" y="5674907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Adam Jones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Swoo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9" name="Subtitle 4"/>
          <p:cNvSpPr>
            <a:spLocks noGrp="1"/>
          </p:cNvSpPr>
          <p:nvPr>
            <p:ph type="subTitle" idx="1"/>
          </p:nvPr>
        </p:nvSpPr>
        <p:spPr>
          <a:xfrm>
            <a:off x="764274" y="4546130"/>
            <a:ext cx="4761315" cy="1384407"/>
          </a:xfrm>
          <a:solidFill>
            <a:schemeClr val="bg1"/>
          </a:solidFill>
        </p:spPr>
        <p:txBody>
          <a:bodyPr/>
          <a:lstStyle/>
          <a:p>
            <a:r>
              <a:rPr lang="en-GB" dirty="0">
                <a:latin typeface="Arial Rounded MT Bold" panose="020F0704030504030204" pitchFamily="34" charset="0"/>
              </a:rPr>
              <a:t>Question 1.  Where do Willow Tits make their homes?</a:t>
            </a:r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0581" y="484448"/>
            <a:ext cx="2920620" cy="205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4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23330"/>
            <a:ext cx="10672549" cy="4572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Swoo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2" name="Subtitle 4"/>
          <p:cNvSpPr>
            <a:spLocks noGrp="1"/>
          </p:cNvSpPr>
          <p:nvPr>
            <p:ph type="subTitle" idx="1"/>
          </p:nvPr>
        </p:nvSpPr>
        <p:spPr>
          <a:xfrm>
            <a:off x="764274" y="4545542"/>
            <a:ext cx="4761315" cy="1384995"/>
          </a:xfrm>
          <a:solidFill>
            <a:schemeClr val="bg1"/>
          </a:solidFill>
        </p:spPr>
        <p:txBody>
          <a:bodyPr/>
          <a:lstStyle/>
          <a:p>
            <a:r>
              <a:rPr lang="en-GB" dirty="0">
                <a:latin typeface="Arial Rounded MT Bold" panose="020F0704030504030204" pitchFamily="34" charset="0"/>
              </a:rPr>
              <a:t>Question </a:t>
            </a:r>
            <a:r>
              <a:rPr lang="en-GB" dirty="0" smtClean="0">
                <a:latin typeface="Arial Rounded MT Bold" panose="020F0704030504030204" pitchFamily="34" charset="0"/>
              </a:rPr>
              <a:t>2</a:t>
            </a:r>
            <a:r>
              <a:rPr lang="en-GB" dirty="0">
                <a:latin typeface="Arial Rounded MT Bold" panose="020F0704030504030204" pitchFamily="34" charset="0"/>
              </a:rPr>
              <a:t>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Which </a:t>
            </a:r>
            <a:r>
              <a:rPr lang="en-GB" dirty="0">
                <a:latin typeface="Arial Rounded MT Bold" panose="020F0704030504030204" pitchFamily="34" charset="0"/>
              </a:rPr>
              <a:t>bird can you hear calling?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25589" y="4545542"/>
            <a:ext cx="5911234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 smtClean="0">
                <a:latin typeface="Arial Rounded MT Bold" panose="020F0704030504030204" pitchFamily="34" charset="0"/>
              </a:rPr>
              <a:t>a</a:t>
            </a:r>
            <a:r>
              <a:rPr lang="en-GB" sz="2800" dirty="0">
                <a:latin typeface="Arial Rounded MT Bold" panose="020F0704030504030204" pitchFamily="34" charset="0"/>
              </a:rPr>
              <a:t>) Kestrel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Willow Tit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Black headed gull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69880" y="5768072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Ben Hall/2020VISION</a:t>
            </a:r>
          </a:p>
        </p:txBody>
      </p:sp>
      <p:pic>
        <p:nvPicPr>
          <p:cNvPr id="15" name="XC485156 - Willow Tit - Poecile montanus baicalens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25763" y="1507309"/>
            <a:ext cx="1340474" cy="13404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9469880" y="5936385"/>
            <a:ext cx="1717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Audio: </a:t>
            </a:r>
            <a:r>
              <a:rPr lang="en-GB" sz="1000" dirty="0" err="1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Stanislas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Wroza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hlinkClick r:id="" action="ppaction://hlinkshowjump?jump=nextslide">
              <a:snd r:embed="rId9" name="whoosh.wav"/>
            </a:hlinkClick>
          </p:cNvPr>
          <p:cNvSpPr/>
          <p:nvPr/>
        </p:nvSpPr>
        <p:spPr>
          <a:xfrm>
            <a:off x="6435305" y="5507608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" action="ppaction://hlinkshowjump?jump=nextslide">
              <a:snd r:embed="rId9" name="whoosh.wav"/>
            </a:hlinkClick>
          </p:cNvPr>
          <p:cNvSpPr/>
          <p:nvPr/>
        </p:nvSpPr>
        <p:spPr>
          <a:xfrm>
            <a:off x="6435305" y="4675089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10" action="ppaction://hlinksldjump">
              <a:snd r:embed="rId11" name="applause.wav"/>
            </a:hlinkClick>
          </p:cNvPr>
          <p:cNvSpPr/>
          <p:nvPr/>
        </p:nvSpPr>
        <p:spPr>
          <a:xfrm>
            <a:off x="6642340" y="5053714"/>
            <a:ext cx="3605841" cy="38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Logo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0997" y="1692352"/>
            <a:ext cx="1897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Click the speaker to listen</a:t>
            </a:r>
            <a:endParaRPr lang="en-GB" sz="2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54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23330"/>
            <a:ext cx="10672549" cy="4572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ubtitle 4"/>
          <p:cNvSpPr txBox="1">
            <a:spLocks/>
          </p:cNvSpPr>
          <p:nvPr/>
        </p:nvSpPr>
        <p:spPr>
          <a:xfrm>
            <a:off x="764274" y="4488866"/>
            <a:ext cx="4761315" cy="14416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>
                <a:latin typeface="Arial Rounded MT Bold" panose="020F0704030504030204" pitchFamily="34" charset="0"/>
              </a:rPr>
              <a:t>Question 2. </a:t>
            </a:r>
          </a:p>
          <a:p>
            <a:r>
              <a:rPr lang="en-GB" smtClean="0">
                <a:latin typeface="Arial Rounded MT Bold" panose="020F0704030504030204" pitchFamily="34" charset="0"/>
              </a:rPr>
              <a:t>Which bird can you hear calling?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25589" y="4488866"/>
            <a:ext cx="603222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 smtClean="0">
                <a:latin typeface="Arial Rounded MT Bold" panose="020F0704030504030204" pitchFamily="34" charset="0"/>
              </a:rPr>
              <a:t>a</a:t>
            </a:r>
            <a:r>
              <a:rPr lang="en-GB" sz="2800" dirty="0">
                <a:latin typeface="Arial Rounded MT Bold" panose="020F0704030504030204" pitchFamily="34" charset="0"/>
              </a:rPr>
              <a:t>) Kestrel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Willow Tit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Black headed gull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69880" y="5768072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Ben Hall/2020VISION</a:t>
            </a: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22" name="Horizontal Scroll 21">
            <a:hlinkClick r:id="" action="ppaction://hlinkshowjump?jump=previousslide"/>
          </p:cNvPr>
          <p:cNvSpPr/>
          <p:nvPr/>
        </p:nvSpPr>
        <p:spPr>
          <a:xfrm>
            <a:off x="6318912" y="1274665"/>
            <a:ext cx="3897595" cy="221341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749045" y="1748325"/>
            <a:ext cx="2975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4" name="Picture 23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25587" y="702715"/>
            <a:ext cx="5211690" cy="366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0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23331"/>
            <a:ext cx="10672549" cy="3753136"/>
          </a:xfrm>
          <a:prstGeom prst="rect">
            <a:avLst/>
          </a:prstGeom>
        </p:spPr>
      </p:pic>
      <p:sp>
        <p:nvSpPr>
          <p:cNvPr id="5" name="Horizontal Scroll 4">
            <a:hlinkClick r:id="" action="ppaction://hlinkshowjump?jump=nextslide"/>
          </p:cNvPr>
          <p:cNvSpPr/>
          <p:nvPr/>
        </p:nvSpPr>
        <p:spPr>
          <a:xfrm>
            <a:off x="5471229" y="793988"/>
            <a:ext cx="5526741" cy="2595282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1876" y="1306799"/>
            <a:ext cx="5056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400" i="1" dirty="0" smtClean="0">
                <a:latin typeface="Arial Rounded MT Bold" panose="020F0704030504030204" pitchFamily="34" charset="0"/>
              </a:rPr>
              <a:t>Willow </a:t>
            </a:r>
            <a:r>
              <a:rPr lang="en-GB" sz="2400" i="1" dirty="0">
                <a:latin typeface="Arial Rounded MT Bold" panose="020F0704030504030204" pitchFamily="34" charset="0"/>
              </a:rPr>
              <a:t>Tit numbers have gone down so much that there are now only a few </a:t>
            </a:r>
            <a:r>
              <a:rPr lang="en-GB" sz="2400" i="1" dirty="0" smtClean="0">
                <a:latin typeface="Arial Rounded MT Bold" panose="020F0704030504030204" pitchFamily="34" charset="0"/>
              </a:rPr>
              <a:t>thousand left </a:t>
            </a:r>
            <a:r>
              <a:rPr lang="en-GB" sz="2400" i="1" dirty="0">
                <a:latin typeface="Arial Rounded MT Bold" panose="020F0704030504030204" pitchFamily="34" charset="0"/>
              </a:rPr>
              <a:t>in the UK. </a:t>
            </a:r>
          </a:p>
        </p:txBody>
      </p:sp>
      <p:sp>
        <p:nvSpPr>
          <p:cNvPr id="13" name="Subtitle 4"/>
          <p:cNvSpPr txBox="1">
            <a:spLocks/>
          </p:cNvSpPr>
          <p:nvPr/>
        </p:nvSpPr>
        <p:spPr>
          <a:xfrm>
            <a:off x="764274" y="4488866"/>
            <a:ext cx="4761315" cy="14416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Arial Rounded MT Bold" panose="020F0704030504030204" pitchFamily="34" charset="0"/>
              </a:rPr>
              <a:t>Question 2. </a:t>
            </a:r>
          </a:p>
          <a:p>
            <a:r>
              <a:rPr lang="en-GB" dirty="0" smtClean="0">
                <a:latin typeface="Arial Rounded MT Bold" panose="020F0704030504030204" pitchFamily="34" charset="0"/>
              </a:rPr>
              <a:t>Which bird can you hear calling?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25589" y="4559082"/>
            <a:ext cx="5911234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 smtClean="0">
                <a:latin typeface="Arial Rounded MT Bold" panose="020F0704030504030204" pitchFamily="34" charset="0"/>
              </a:rPr>
              <a:t>a</a:t>
            </a:r>
            <a:r>
              <a:rPr lang="en-GB" sz="2800" dirty="0">
                <a:latin typeface="Arial Rounded MT Bold" panose="020F0704030504030204" pitchFamily="34" charset="0"/>
              </a:rPr>
              <a:t>) Kestrel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Willow Tit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Black headed gull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69880" y="5768072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Ben Hall/2020VISION</a:t>
            </a: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80" y="251159"/>
            <a:ext cx="5708042" cy="4110022"/>
          </a:xfrm>
          <a:prstGeom prst="rect">
            <a:avLst/>
          </a:prstGeom>
        </p:spPr>
      </p:pic>
      <p:pic>
        <p:nvPicPr>
          <p:cNvPr id="20" name="Log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113" y="2272165"/>
            <a:ext cx="3292697" cy="23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9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09684"/>
            <a:ext cx="10672549" cy="38896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Swoo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636488" y="5770847"/>
            <a:ext cx="15472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ubtitle 4"/>
          <p:cNvSpPr txBox="1">
            <a:spLocks/>
          </p:cNvSpPr>
          <p:nvPr/>
        </p:nvSpPr>
        <p:spPr>
          <a:xfrm>
            <a:off x="764274" y="4475914"/>
            <a:ext cx="4761315" cy="145462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3.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What </a:t>
            </a:r>
            <a:r>
              <a:rPr lang="en-GB" dirty="0">
                <a:latin typeface="Arial Rounded MT Bold" panose="020F0704030504030204" pitchFamily="34" charset="0"/>
              </a:rPr>
              <a:t>tree is this leaf from?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25589" y="4546130"/>
            <a:ext cx="5911234" cy="1397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latin typeface="Arial Rounded MT Bold" panose="020F0704030504030204" pitchFamily="34" charset="0"/>
              </a:rPr>
              <a:t>a) Oak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Holly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Birch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69880" y="5768072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Paul Hobson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hlinkClick r:id="" action="ppaction://hlinkshowjump?jump=nextslide">
              <a:snd r:embed="rId7" name="whoosh.wav"/>
            </a:hlinkClick>
          </p:cNvPr>
          <p:cNvSpPr/>
          <p:nvPr/>
        </p:nvSpPr>
        <p:spPr>
          <a:xfrm>
            <a:off x="6104965" y="4598275"/>
            <a:ext cx="2363637" cy="376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8" action="ppaction://hlinksldjump">
              <a:snd r:embed="rId9" name="applause.wav"/>
            </a:hlinkClick>
          </p:cNvPr>
          <p:cNvSpPr/>
          <p:nvPr/>
        </p:nvSpPr>
        <p:spPr>
          <a:xfrm>
            <a:off x="6210282" y="5510660"/>
            <a:ext cx="2415651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" action="ppaction://hlinkshowjump?jump=nextslide">
              <a:snd r:embed="rId7" name="whoosh.wav"/>
            </a:hlinkClick>
          </p:cNvPr>
          <p:cNvSpPr/>
          <p:nvPr/>
        </p:nvSpPr>
        <p:spPr>
          <a:xfrm>
            <a:off x="5938322" y="5072081"/>
            <a:ext cx="2587925" cy="344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Logo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pic>
        <p:nvPicPr>
          <p:cNvPr id="17" name="XC406144 - Soundsca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85194" y="61439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0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09684"/>
            <a:ext cx="10672549" cy="38896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636488" y="5770847"/>
            <a:ext cx="15472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ubtitle 4"/>
          <p:cNvSpPr txBox="1">
            <a:spLocks/>
          </p:cNvSpPr>
          <p:nvPr/>
        </p:nvSpPr>
        <p:spPr>
          <a:xfrm>
            <a:off x="764274" y="4475914"/>
            <a:ext cx="4761315" cy="145462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3.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What </a:t>
            </a:r>
            <a:r>
              <a:rPr lang="en-GB" dirty="0">
                <a:latin typeface="Arial Rounded MT Bold" panose="020F0704030504030204" pitchFamily="34" charset="0"/>
              </a:rPr>
              <a:t>tree is this leaf from?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25589" y="4546130"/>
            <a:ext cx="5911234" cy="1397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latin typeface="Arial Rounded MT Bold" panose="020F0704030504030204" pitchFamily="34" charset="0"/>
              </a:rPr>
              <a:t>a) Oak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Holly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Birch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69880" y="5768072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Paul Hobson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22" name="Horizontal Scroll 21">
            <a:hlinkClick r:id="" action="ppaction://hlinkshowjump?jump=previousslide"/>
          </p:cNvPr>
          <p:cNvSpPr/>
          <p:nvPr/>
        </p:nvSpPr>
        <p:spPr>
          <a:xfrm>
            <a:off x="6318912" y="1274665"/>
            <a:ext cx="3897595" cy="221341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749045" y="1748325"/>
            <a:ext cx="2975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4" name="Picture 23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25587" y="702715"/>
            <a:ext cx="5211690" cy="366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3B406216ED23498A8689E3F6B72DB9" ma:contentTypeVersion="14" ma:contentTypeDescription="Create a new document." ma:contentTypeScope="" ma:versionID="dfb8eedbd20c3878ebab9e1c3a1b8acf">
  <xsd:schema xmlns:xsd="http://www.w3.org/2001/XMLSchema" xmlns:xs="http://www.w3.org/2001/XMLSchema" xmlns:p="http://schemas.microsoft.com/office/2006/metadata/properties" xmlns:ns2="a9d44062-5cce-4ba9-9166-2ff6d3da13ee" xmlns:ns3="a559ef0d-15a6-43ac-9c2f-e80ed6f8b687" targetNamespace="http://schemas.microsoft.com/office/2006/metadata/properties" ma:root="true" ma:fieldsID="05fa78689553ae2a97b7414a1e0aeacd" ns2:_="" ns3:_="">
    <xsd:import namespace="a9d44062-5cce-4ba9-9166-2ff6d3da13ee"/>
    <xsd:import namespace="a559ef0d-15a6-43ac-9c2f-e80ed6f8b6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location_x003f_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d44062-5cce-4ba9-9166-2ff6d3da13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location_x003f_" ma:index="16" nillable="true" ma:displayName="location?" ma:format="Hyperlink" ma:internalName="location_x003f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9ef0d-15a6-43ac-9c2f-e80ed6f8b6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ation_x003f_ xmlns="a9d44062-5cce-4ba9-9166-2ff6d3da13ee">
      <Url xsi:nil="true"/>
      <Description xsi:nil="true"/>
    </location_x003f_>
  </documentManagement>
</p:properties>
</file>

<file path=customXml/itemProps1.xml><?xml version="1.0" encoding="utf-8"?>
<ds:datastoreItem xmlns:ds="http://schemas.openxmlformats.org/officeDocument/2006/customXml" ds:itemID="{FFF6162D-5AA5-424D-97E5-E6046B12B2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1384FF-2DB7-42AA-BE7C-3FA629BC85DE}"/>
</file>

<file path=customXml/itemProps3.xml><?xml version="1.0" encoding="utf-8"?>
<ds:datastoreItem xmlns:ds="http://schemas.openxmlformats.org/officeDocument/2006/customXml" ds:itemID="{988C825B-FF15-41BD-A244-0B5B409C1F50}">
  <ds:schemaRefs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documentManagement/types"/>
    <ds:schemaRef ds:uri="a9d44062-5cce-4ba9-9166-2ff6d3da13ee"/>
    <ds:schemaRef ds:uri="http://purl.org/dc/elements/1.1/"/>
    <ds:schemaRef ds:uri="a559ef0d-15a6-43ac-9c2f-e80ed6f8b687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1077</Words>
  <Application>Microsoft Office PowerPoint</Application>
  <PresentationFormat>Widescreen</PresentationFormat>
  <Paragraphs>201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Rounded MT Bold</vt:lpstr>
      <vt:lpstr>Calibri</vt:lpstr>
      <vt:lpstr>Calibri Light</vt:lpstr>
      <vt:lpstr>Times New Roman</vt:lpstr>
      <vt:lpstr>Office Theme</vt:lpstr>
      <vt:lpstr>PowerPoint Presentation</vt:lpstr>
      <vt:lpstr>    Who’s hiding in your…       woodlands and meadows?</vt:lpstr>
      <vt:lpstr>PowerPoint Presentation</vt:lpstr>
      <vt:lpstr>PowerPoint Presentation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Who’s hiding in your mossland?</dc:title>
  <dc:creator>Jamie Lawson</dc:creator>
  <cp:lastModifiedBy>Jamie Lawson</cp:lastModifiedBy>
  <cp:revision>100</cp:revision>
  <dcterms:created xsi:type="dcterms:W3CDTF">2020-01-16T14:13:20Z</dcterms:created>
  <dcterms:modified xsi:type="dcterms:W3CDTF">2020-03-30T13:20:44Z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0x010100F93B406216ED23498A8689E3F6B72DB9</vt:lpwstr>
  </property>
</Properties>
</file>