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84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ECA5A-F42F-4FF7-AB6B-1E3DD6947155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C68E7-B8C1-49AA-BB1B-422087F76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70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8.jpe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commons.wikimedia.org/wiki/User:K.vliet" TargetMode="External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audio" Target="../media/audio2.wav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User:K.vliet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User:K.vliet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www.carbonlandscape.org.uk/" TargetMode="External"/><Relationship Id="rId7" Type="http://schemas.openxmlformats.org/officeDocument/2006/relationships/hyperlink" Target="http://www.xeno-canto.org/40614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xeno-canto.org/485156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image" Target="../media/image1.png"/><Relationship Id="rId10" Type="http://schemas.openxmlformats.org/officeDocument/2006/relationships/slide" Target="slide7.xml"/><Relationship Id="rId4" Type="http://schemas.openxmlformats.org/officeDocument/2006/relationships/image" Target="../media/image15.tiff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19.jpeg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258" y="2975454"/>
            <a:ext cx="5166120" cy="3630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9907" y="96965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9772" y="1895883"/>
            <a:ext cx="6164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accent6"/>
                </a:solidFill>
                <a:latin typeface="Arial Rounded MT Bold" panose="020F0704030504030204" pitchFamily="34" charset="0"/>
              </a:rPr>
              <a:t>…Woodlands and          Meadows?</a:t>
            </a:r>
            <a:endParaRPr lang="en-GB" sz="5400" dirty="0">
              <a:solidFill>
                <a:schemeClr val="accent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1957" y="3579192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8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4258101" y="781493"/>
            <a:ext cx="6283241" cy="2043594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8662" y="1019012"/>
            <a:ext cx="6168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Many </a:t>
            </a:r>
            <a:r>
              <a:rPr lang="en-GB" sz="2400" i="1" dirty="0">
                <a:latin typeface="Arial Rounded MT Bold" panose="020F0704030504030204" pitchFamily="34" charset="0"/>
              </a:rPr>
              <a:t>moth caterpillars eat Birch leaves, and the trees can be home to more than 300 species of insect.</a:t>
            </a:r>
          </a:p>
        </p:txBody>
      </p:sp>
      <p:sp>
        <p:nvSpPr>
          <p:cNvPr id="9" name="Rectangle 8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764274" y="4546130"/>
            <a:ext cx="4761315" cy="13844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6" name="chimes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518" y="2320735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latin typeface="Arial Rounded MT Bold" panose="020F0704030504030204" pitchFamily="34" charset="0"/>
              </a:rPr>
              <a:t>True</a:t>
            </a:r>
            <a:endParaRPr lang="en-GB" sz="4000" dirty="0"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b) </a:t>
            </a:r>
            <a:r>
              <a:rPr lang="en-GB" sz="4000" dirty="0" smtClean="0">
                <a:latin typeface="Arial Rounded MT Bold" panose="020F0704030504030204" pitchFamily="34" charset="0"/>
              </a:rPr>
              <a:t>False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9732" y="5536087"/>
            <a:ext cx="23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</a:t>
            </a:r>
          </a:p>
        </p:txBody>
      </p:sp>
      <p:sp>
        <p:nvSpPr>
          <p:cNvPr id="8" name="Rectangle 7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6309457" y="4606028"/>
            <a:ext cx="2042973" cy="701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309457" y="5238567"/>
            <a:ext cx="2629640" cy="684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latin typeface="Arial Rounded MT Bold" panose="020F0704030504030204" pitchFamily="34" charset="0"/>
              </a:rPr>
              <a:t>True</a:t>
            </a:r>
            <a:endParaRPr lang="en-GB" sz="4000" dirty="0"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b) </a:t>
            </a:r>
            <a:r>
              <a:rPr lang="en-GB" sz="4000" dirty="0" smtClean="0">
                <a:latin typeface="Arial Rounded MT Bold" panose="020F0704030504030204" pitchFamily="34" charset="0"/>
              </a:rPr>
              <a:t>False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9732" y="5536087"/>
            <a:ext cx="235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5587"/>
            <a:ext cx="10672549" cy="3778174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1109796" y="835078"/>
            <a:ext cx="3494629" cy="1875118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0527" y="1106494"/>
            <a:ext cx="3133165" cy="157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there are over 250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bees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UK! Why not make a home for some in your garden?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4.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There </a:t>
            </a:r>
            <a:r>
              <a:rPr lang="en-GB" dirty="0">
                <a:latin typeface="Arial Rounded MT Bold" panose="020F0704030504030204" pitchFamily="34" charset="0"/>
              </a:rPr>
              <a:t>are 24 species of bumblebee in the UK.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5589" y="4575676"/>
            <a:ext cx="55820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a) </a:t>
            </a:r>
            <a:r>
              <a:rPr lang="en-GB" sz="40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True</a:t>
            </a:r>
            <a:endParaRPr lang="en-GB" sz="40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  <a:p>
            <a:r>
              <a:rPr lang="en-GB" sz="4000" dirty="0">
                <a:latin typeface="Arial Rounded MT Bold" panose="020F0704030504030204" pitchFamily="34" charset="0"/>
              </a:rPr>
              <a:t>	</a:t>
            </a:r>
            <a:r>
              <a:rPr lang="en-GB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</a:t>
            </a:r>
            <a:r>
              <a:rPr lang="en-GB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False</a:t>
            </a:r>
            <a:endParaRPr lang="en-GB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19732" y="5536087"/>
            <a:ext cx="2356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 / 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692" y="1457879"/>
            <a:ext cx="1603826" cy="241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128" y="228605"/>
            <a:ext cx="4636399" cy="3339526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126" y="1893568"/>
            <a:ext cx="3545262" cy="2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1131" y="5891209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sp>
        <p:nvSpPr>
          <p:cNvPr id="8" name="Rectangle 7">
            <a:hlinkClick r:id="" action="ppaction://hlinkshowjump?jump=nextslide"/>
          </p:cNvPr>
          <p:cNvSpPr/>
          <p:nvPr/>
        </p:nvSpPr>
        <p:spPr>
          <a:xfrm>
            <a:off x="6443782" y="4605816"/>
            <a:ext cx="2563740" cy="407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6443782" y="5493851"/>
            <a:ext cx="3017443" cy="397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6400016" y="5066353"/>
            <a:ext cx="3017443" cy="397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30937" y="5737720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61131" y="5891209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5" y="736979"/>
            <a:ext cx="10658901" cy="3753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5.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of these is </a:t>
            </a:r>
            <a:r>
              <a:rPr lang="en-GB" dirty="0" smtClean="0">
                <a:latin typeface="Arial Rounded MT Bold" panose="020F0704030504030204" pitchFamily="34" charset="0"/>
              </a:rPr>
              <a:t>NOT </a:t>
            </a:r>
            <a:r>
              <a:rPr lang="en-GB" dirty="0">
                <a:latin typeface="Arial Rounded MT Bold" panose="020F0704030504030204" pitchFamily="34" charset="0"/>
              </a:rPr>
              <a:t>a type of orchid?</a:t>
            </a:r>
          </a:p>
        </p:txBody>
      </p:sp>
      <p:sp>
        <p:nvSpPr>
          <p:cNvPr id="10" name="Vertical Scroll 9"/>
          <p:cNvSpPr/>
          <p:nvPr/>
        </p:nvSpPr>
        <p:spPr>
          <a:xfrm>
            <a:off x="2042094" y="1491960"/>
            <a:ext cx="3152634" cy="1735742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11" y="802206"/>
            <a:ext cx="5491470" cy="39540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Bee Orchid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Frog Orchid</a:t>
            </a:r>
          </a:p>
          <a:p>
            <a:r>
              <a:rPr lang="en-GB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	c) Badger Orchid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2345" y="1750374"/>
            <a:ext cx="26749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</a:t>
            </a:r>
            <a:r>
              <a:rPr lang="en-GB" i="1" dirty="0" smtClean="0">
                <a:latin typeface="Arial Rounded MT Bold" panose="020F0704030504030204" pitchFamily="34" charset="0"/>
              </a:rPr>
              <a:t> </a:t>
            </a:r>
            <a:r>
              <a:rPr lang="en-GB" i="1" dirty="0">
                <a:latin typeface="Arial Rounded MT Bold" panose="020F0704030504030204" pitchFamily="34" charset="0"/>
              </a:rPr>
              <a:t>Bees think that the flowers of Bee Orchids look like bees, so fly into them</a:t>
            </a:r>
            <a:r>
              <a:rPr lang="en-GB" dirty="0"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30084" y="5763097"/>
            <a:ext cx="216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Guy Edwardes/2020VISION</a:t>
            </a:r>
          </a:p>
        </p:txBody>
      </p:sp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889" y="956925"/>
            <a:ext cx="3693567" cy="25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521571" y="5447760"/>
            <a:ext cx="3079204" cy="536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521571" y="4575676"/>
            <a:ext cx="3122762" cy="47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434165" y="5055565"/>
            <a:ext cx="2989753" cy="406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3" y="723331"/>
            <a:ext cx="10672549" cy="3780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1835622" y="751018"/>
            <a:ext cx="5593977" cy="158540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06420" y="1128219"/>
            <a:ext cx="5354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That’s </a:t>
            </a:r>
            <a:r>
              <a:rPr lang="en-GB" sz="2400" i="1" dirty="0">
                <a:latin typeface="Arial Rounded MT Bold" panose="020F0704030504030204" pitchFamily="34" charset="0"/>
              </a:rPr>
              <a:t>faster than the quickest person in the world!</a:t>
            </a:r>
            <a:endParaRPr lang="en-GB" dirty="0"/>
          </a:p>
        </p:txBody>
      </p:sp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00775" y="5737719"/>
            <a:ext cx="1724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6.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How </a:t>
            </a:r>
            <a:r>
              <a:rPr lang="en-GB" dirty="0">
                <a:latin typeface="Arial Rounded MT Bold" panose="020F0704030504030204" pitchFamily="34" charset="0"/>
              </a:rPr>
              <a:t>fast can a Brown Hare run?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5589" y="4558244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15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45 mph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100 mph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5768072"/>
            <a:ext cx="215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Andy Rouse/2020VISION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956" y="2183309"/>
            <a:ext cx="5320511" cy="3830984"/>
          </a:xfrm>
          <a:prstGeom prst="rect">
            <a:avLst/>
          </a:prstGeom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013" y="505093"/>
            <a:ext cx="3488755" cy="245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XC406144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5194" y="6143954"/>
            <a:ext cx="609600" cy="6096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4274" y="4546130"/>
            <a:ext cx="4761315" cy="1384407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1.  Where do Willow Tits make their homes?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5606270" y="4972507"/>
            <a:ext cx="3878924" cy="232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5525589" y="4570881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5606270" y="5224248"/>
            <a:ext cx="5124990" cy="50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Logo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5589" y="457273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Gorse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hlinkClick r:id="rId5" action="ppaction://hlinksldjump">
              <a:snd r:embed="rId6" name="applause.wav"/>
            </a:hlinkClick>
          </p:cNvPr>
          <p:cNvSpPr/>
          <p:nvPr/>
        </p:nvSpPr>
        <p:spPr>
          <a:xfrm>
            <a:off x="6366295" y="5434201"/>
            <a:ext cx="1767772" cy="509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>
            <a:off x="6469811" y="4558244"/>
            <a:ext cx="1664255" cy="459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590581" y="5089585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sp>
        <p:nvSpPr>
          <p:cNvPr id="19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5589" y="457273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Gorse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Horizontal Scroll 22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5" name="Picture 24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36979"/>
            <a:ext cx="10665726" cy="3753134"/>
          </a:xfrm>
          <a:prstGeom prst="rect">
            <a:avLst/>
          </a:prstGeom>
        </p:spPr>
      </p:pic>
      <p:sp>
        <p:nvSpPr>
          <p:cNvPr id="16" name="Subtitle 4"/>
          <p:cNvSpPr txBox="1">
            <a:spLocks/>
          </p:cNvSpPr>
          <p:nvPr/>
        </p:nvSpPr>
        <p:spPr>
          <a:xfrm>
            <a:off x="1088828" y="4571892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7.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What’s </a:t>
            </a:r>
            <a:r>
              <a:rPr lang="en-GB" dirty="0">
                <a:latin typeface="Arial Rounded MT Bold" panose="020F0704030504030204" pitchFamily="34" charset="0"/>
              </a:rPr>
              <a:t>this spiky, bright yellow plant?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54011" y="4559190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Goose</a:t>
            </a:r>
          </a:p>
          <a:p>
            <a:r>
              <a:rPr lang="en-GB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Horse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c) Gorse</a:t>
            </a:r>
          </a:p>
        </p:txBody>
      </p:sp>
      <p:sp>
        <p:nvSpPr>
          <p:cNvPr id="11" name="Vertical Scroll 10">
            <a:hlinkClick r:id="" action="ppaction://hlinkshowjump?jump=nextslide"/>
          </p:cNvPr>
          <p:cNvSpPr/>
          <p:nvPr/>
        </p:nvSpPr>
        <p:spPr>
          <a:xfrm>
            <a:off x="1386820" y="1044896"/>
            <a:ext cx="3440981" cy="2577629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Gorse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flowers for a long time when not many other plants are in flower, making it an important nectar source for bees and other insects.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69880" y="5781720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Photo:Richard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78" y="1794819"/>
            <a:ext cx="6400374" cy="4608529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54" y="1152893"/>
            <a:ext cx="3931294" cy="27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57063" y="578302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b) Oak, Pine, </a:t>
            </a:r>
            <a:r>
              <a:rPr lang="en-GB" sz="3200" dirty="0" smtClean="0"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5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556075" y="5035436"/>
            <a:ext cx="4261449" cy="67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8" action="ppaction://hlinksldjump">
              <a:snd r:embed="rId9" name="applause.wav"/>
            </a:hlinkClick>
          </p:cNvPr>
          <p:cNvSpPr/>
          <p:nvPr/>
        </p:nvSpPr>
        <p:spPr>
          <a:xfrm>
            <a:off x="6556074" y="4550156"/>
            <a:ext cx="4261449" cy="595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sp>
        <p:nvSpPr>
          <p:cNvPr id="18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b) Oak, Pine, </a:t>
            </a:r>
            <a:r>
              <a:rPr lang="en-GB" sz="3200" dirty="0" smtClean="0"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6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orizontal Scroll 10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hlinkClick r:id="" action="ppaction://hlinkshowjump?jump=previousslide">
              <a:snd r:embed="rId7" name="whoosh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65725" cy="3780430"/>
          </a:xfrm>
          <a:prstGeom prst="rect">
            <a:avLst/>
          </a:prstGeom>
        </p:spPr>
      </p:pic>
      <p:sp>
        <p:nvSpPr>
          <p:cNvPr id="15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8.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Coppicing </a:t>
            </a:r>
            <a:r>
              <a:rPr lang="en-GB" dirty="0">
                <a:latin typeface="Arial Rounded MT Bold" panose="020F0704030504030204" pitchFamily="34" charset="0"/>
              </a:rPr>
              <a:t>is a method of cutting trees to encourage new growth. Which species of tree are often coppiced?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25589" y="4559082"/>
            <a:ext cx="558206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a) Willow, Hazel, Yew</a:t>
            </a:r>
          </a:p>
          <a:p>
            <a:r>
              <a:rPr lang="en-GB" sz="3200" dirty="0">
                <a:latin typeface="Arial Rounded MT Bold" panose="020F0704030504030204" pitchFamily="34" charset="0"/>
              </a:rPr>
              <a:t>	</a:t>
            </a:r>
            <a:r>
              <a:rPr lang="en-GB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Oak, Pine,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Rowan</a:t>
            </a:r>
          </a:p>
          <a:p>
            <a:endParaRPr lang="en-GB" sz="20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9504" y="5769688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u="sng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6" tooltip="User:K.vliet"/>
              </a:rPr>
              <a:t>K.vliet</a:t>
            </a:r>
            <a:r>
              <a:rPr lang="en-GB" sz="1000" u="sng" dirty="0" smtClean="0">
                <a:solidFill>
                  <a:srgbClr val="0B0080"/>
                </a:solidFill>
                <a:latin typeface="Arial" panose="020B0604020202020204" pitchFamily="34" charset="0"/>
              </a:rPr>
              <a:t> CC BY-SA 4.0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6348549" y="1254035"/>
            <a:ext cx="3735977" cy="153996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749078" y="1505945"/>
            <a:ext cx="31350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i="1" dirty="0" smtClean="0">
                <a:latin typeface="Arial Rounded MT Bold" panose="020F0704030504030204" pitchFamily="34" charset="0"/>
              </a:rPr>
              <a:t>Did you know? </a:t>
            </a:r>
            <a:r>
              <a:rPr lang="en-GB" i="1" dirty="0">
                <a:latin typeface="Arial Rounded MT Bold" panose="020F0704030504030204" pitchFamily="34" charset="0"/>
              </a:rPr>
              <a:t>Coppicing creates a range of different habitats, helping to increase biodiversity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165" y="1964681"/>
            <a:ext cx="5400853" cy="3888834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486" y="2252123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Find out more about the wildlife in our landscape at </a:t>
            </a:r>
            <a:r>
              <a:rPr lang="en-GB" sz="2800" dirty="0" smtClean="0">
                <a:latin typeface="Arial Rounded MT Bold" panose="020F0704030504030204" pitchFamily="34" charset="0"/>
                <a:hlinkClick r:id="rId3"/>
              </a:rPr>
              <a:t>www.carbonlandscape.org.uk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838910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3098" y="1108036"/>
            <a:ext cx="4676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Thank you to the customers of Tesco </a:t>
            </a:r>
            <a:r>
              <a:rPr lang="en-GB" sz="2400" dirty="0" err="1">
                <a:latin typeface="Arial Rounded MT Bold" panose="020F0704030504030204" pitchFamily="34" charset="0"/>
              </a:rPr>
              <a:t>Burscough</a:t>
            </a:r>
            <a:r>
              <a:rPr lang="en-GB" sz="2400" dirty="0">
                <a:latin typeface="Arial Rounded MT Bold" panose="020F0704030504030204" pitchFamily="34" charset="0"/>
              </a:rPr>
              <a:t> Bridge for supporting this project!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1815" y="5841242"/>
            <a:ext cx="60596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XC406144. Accessible at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www.xeno-canto.org/406144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CC 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1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>
          <a:xfrm>
            <a:off x="764274" y="4558244"/>
            <a:ext cx="4761315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 Rounded MT Bold" panose="020F0704030504030204" pitchFamily="34" charset="0"/>
              </a:rPr>
              <a:t>Question 1.  Where do Willow Tits make their homes?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"/>
          <p:cNvSpPr txBox="1">
            <a:spLocks/>
          </p:cNvSpPr>
          <p:nvPr/>
        </p:nvSpPr>
        <p:spPr>
          <a:xfrm>
            <a:off x="954357" y="-94124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9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4189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19" y="458898"/>
            <a:ext cx="4989167" cy="3593620"/>
          </a:xfrm>
          <a:prstGeom prst="rect">
            <a:avLst/>
          </a:prstGeom>
        </p:spPr>
      </p:pic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4708478" y="2060812"/>
            <a:ext cx="6373504" cy="192362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4981432" y="2332996"/>
            <a:ext cx="5895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More </a:t>
            </a:r>
            <a:r>
              <a:rPr lang="en-GB" sz="2200" i="1" dirty="0">
                <a:latin typeface="Arial Rounded MT Bold" panose="020F0704030504030204" pitchFamily="34" charset="0"/>
              </a:rPr>
              <a:t>than 10% of the Willow Tits in the UK live in the North West, as they love the wet scrub on former industrial sites.</a:t>
            </a: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1088828" y="4558244"/>
            <a:ext cx="4436761" cy="137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latin typeface="Arial Rounded MT Bold" panose="020F0704030504030204" pitchFamily="34" charset="0"/>
              </a:rPr>
              <a:t>Question 1.  Where do Willow Tits make their homes?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5589" y="4547032"/>
            <a:ext cx="591123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They nest high in the tree tops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They make nests under roofs</a:t>
            </a:r>
          </a:p>
          <a:p>
            <a:r>
              <a:rPr lang="en-GB" sz="20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) They make nests in rotting Willow tree trunks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51327" y="5674907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Adam Jones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Subtitle 4"/>
          <p:cNvSpPr>
            <a:spLocks noGrp="1"/>
          </p:cNvSpPr>
          <p:nvPr>
            <p:ph type="subTitle" idx="1"/>
          </p:nvPr>
        </p:nvSpPr>
        <p:spPr>
          <a:xfrm>
            <a:off x="764274" y="4546130"/>
            <a:ext cx="4761315" cy="1384407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1.  Where do Willow Tits make their homes?</a:t>
            </a: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581" y="484448"/>
            <a:ext cx="2920620" cy="20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0"/>
            <a:ext cx="10672549" cy="4572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Subtitle 4"/>
          <p:cNvSpPr>
            <a:spLocks noGrp="1"/>
          </p:cNvSpPr>
          <p:nvPr>
            <p:ph type="subTitle" idx="1"/>
          </p:nvPr>
        </p:nvSpPr>
        <p:spPr>
          <a:xfrm>
            <a:off x="764274" y="4545542"/>
            <a:ext cx="4761315" cy="1384995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Arial Rounded MT Bold" panose="020F0704030504030204" pitchFamily="34" charset="0"/>
              </a:rPr>
              <a:t>Question </a:t>
            </a:r>
            <a:r>
              <a:rPr lang="en-GB" dirty="0" smtClean="0">
                <a:latin typeface="Arial Rounded MT Bold" panose="020F0704030504030204" pitchFamily="34" charset="0"/>
              </a:rPr>
              <a:t>2</a:t>
            </a:r>
            <a:r>
              <a:rPr lang="en-GB" dirty="0">
                <a:latin typeface="Arial Rounded MT Bold" panose="020F0704030504030204" pitchFamily="34" charset="0"/>
              </a:rPr>
              <a:t>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Which </a:t>
            </a:r>
            <a:r>
              <a:rPr lang="en-GB" dirty="0">
                <a:latin typeface="Arial Rounded MT Bold" panose="020F0704030504030204" pitchFamily="34" charset="0"/>
              </a:rPr>
              <a:t>bird can you hear calling?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5589" y="4545542"/>
            <a:ext cx="591123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5" name="XC485156 - Willow Tit - Poecile montanus baicalens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5763" y="1507309"/>
            <a:ext cx="1340474" cy="13404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9469880" y="5936385"/>
            <a:ext cx="1717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Audio: </a:t>
            </a:r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Stanislas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Wroza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35305" y="5507608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35305" y="4675089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10" action="ppaction://hlinksldjump">
              <a:snd r:embed="rId11" name="applause.wav"/>
            </a:hlinkClick>
          </p:cNvPr>
          <p:cNvSpPr/>
          <p:nvPr/>
        </p:nvSpPr>
        <p:spPr>
          <a:xfrm>
            <a:off x="6642340" y="505371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Log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0997" y="1692352"/>
            <a:ext cx="189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0"/>
            <a:ext cx="10672549" cy="4572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88866"/>
            <a:ext cx="4761315" cy="14416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latin typeface="Arial Rounded MT Bold" panose="020F0704030504030204" pitchFamily="34" charset="0"/>
              </a:rPr>
              <a:t>Question 2. </a:t>
            </a:r>
          </a:p>
          <a:p>
            <a:r>
              <a:rPr lang="en-GB" smtClean="0">
                <a:latin typeface="Arial Rounded MT Bold" panose="020F0704030504030204" pitchFamily="34" charset="0"/>
              </a:rPr>
              <a:t>Which bird can you hear calling?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5589" y="4488866"/>
            <a:ext cx="60322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23331"/>
            <a:ext cx="10672549" cy="3753136"/>
          </a:xfrm>
          <a:prstGeom prst="rect">
            <a:avLst/>
          </a:prstGeom>
        </p:spPr>
      </p:pic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471229" y="793988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876" y="1306799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Willow </a:t>
            </a:r>
            <a:r>
              <a:rPr lang="en-GB" sz="2400" i="1" dirty="0">
                <a:latin typeface="Arial Rounded MT Bold" panose="020F0704030504030204" pitchFamily="34" charset="0"/>
              </a:rPr>
              <a:t>Tit numbers have gone down so much that there are now only a few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thousand left </a:t>
            </a:r>
            <a:r>
              <a:rPr lang="en-GB" sz="2400" i="1" dirty="0">
                <a:latin typeface="Arial Rounded MT Bold" panose="020F0704030504030204" pitchFamily="34" charset="0"/>
              </a:rPr>
              <a:t>in the UK. </a:t>
            </a: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764274" y="4488866"/>
            <a:ext cx="4761315" cy="14416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 Rounded MT Bold" panose="020F0704030504030204" pitchFamily="34" charset="0"/>
              </a:rPr>
              <a:t>Question 2. </a:t>
            </a:r>
          </a:p>
          <a:p>
            <a:r>
              <a:rPr lang="en-GB" dirty="0" smtClean="0">
                <a:latin typeface="Arial Rounded MT Bold" panose="020F0704030504030204" pitchFamily="34" charset="0"/>
              </a:rPr>
              <a:t>Which bird can you hear calling?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5589" y="4559082"/>
            <a:ext cx="591123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 smtClean="0">
                <a:latin typeface="Arial Rounded MT Bold" panose="020F0704030504030204" pitchFamily="34" charset="0"/>
              </a:rPr>
              <a:t>a</a:t>
            </a:r>
            <a:r>
              <a:rPr lang="en-GB" sz="2800" dirty="0">
                <a:latin typeface="Arial Rounded MT Bold" panose="020F0704030504030204" pitchFamily="34" charset="0"/>
              </a:rPr>
              <a:t>) Kestrel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Willow Tit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Black headed gull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Ben Hall/2020VISION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0" y="251159"/>
            <a:ext cx="5708042" cy="4110022"/>
          </a:xfrm>
          <a:prstGeom prst="rect">
            <a:avLst/>
          </a:prstGeom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13" y="2272165"/>
            <a:ext cx="3292697" cy="23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75914"/>
            <a:ext cx="4761315" cy="14546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6104965" y="4598275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8" action="ppaction://hlinksldjump">
              <a:snd r:embed="rId9" name="applause.wav"/>
            </a:hlinkClick>
          </p:cNvPr>
          <p:cNvSpPr/>
          <p:nvPr/>
        </p:nvSpPr>
        <p:spPr>
          <a:xfrm>
            <a:off x="6210282" y="5510660"/>
            <a:ext cx="2415651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" action="ppaction://hlinkshowjump?jump=nextslide">
              <a:snd r:embed="rId7" name="whoosh.wav"/>
            </a:hlinkClick>
          </p:cNvPr>
          <p:cNvSpPr/>
          <p:nvPr/>
        </p:nvSpPr>
        <p:spPr>
          <a:xfrm>
            <a:off x="5938322" y="5072081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pic>
        <p:nvPicPr>
          <p:cNvPr id="17" name="XC406144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5194" y="6143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74" y="709684"/>
            <a:ext cx="10672549" cy="38896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954357" y="-94124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32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       woodlands and meadows?</a:t>
            </a:r>
            <a:endParaRPr lang="en-GB" sz="3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274" y="3320525"/>
            <a:ext cx="10672549" cy="12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636488" y="5770847"/>
            <a:ext cx="15472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Richard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Burkmar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764274" y="4475914"/>
            <a:ext cx="4761315" cy="14546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 Rounded MT Bold" panose="020F0704030504030204" pitchFamily="34" charset="0"/>
              </a:rPr>
              <a:t>Question 3. </a:t>
            </a:r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What </a:t>
            </a:r>
            <a:r>
              <a:rPr lang="en-GB" dirty="0">
                <a:latin typeface="Arial Rounded MT Bold" panose="020F0704030504030204" pitchFamily="34" charset="0"/>
              </a:rPr>
              <a:t>tree is this leaf from?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5589" y="4546130"/>
            <a:ext cx="5911234" cy="139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 Rounded MT Bold" panose="020F0704030504030204" pitchFamily="34" charset="0"/>
              </a:rPr>
              <a:t>	</a:t>
            </a:r>
            <a:r>
              <a:rPr lang="en-GB" sz="2800" dirty="0">
                <a:latin typeface="Arial Rounded MT Bold" panose="020F0704030504030204" pitchFamily="34" charset="0"/>
              </a:rPr>
              <a:t>a) Oak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b) Holly</a:t>
            </a:r>
          </a:p>
          <a:p>
            <a:r>
              <a:rPr lang="en-GB" sz="2800" dirty="0">
                <a:latin typeface="Arial Rounded MT Bold" panose="020F0704030504030204" pitchFamily="34" charset="0"/>
              </a:rPr>
              <a:t>	c) Birch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9880" y="5768072"/>
            <a:ext cx="1826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Hobson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7" y="5332566"/>
            <a:ext cx="1193709" cy="930901"/>
          </a:xfrm>
          <a:prstGeom prst="rect">
            <a:avLst/>
          </a:prstGeom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18912" y="1274665"/>
            <a:ext cx="3897595" cy="221341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749045" y="1748325"/>
            <a:ext cx="2975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5587" y="702715"/>
            <a:ext cx="5211690" cy="3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Props1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F3E6DD-AB34-4CAD-9E1C-352417B5CFC7}"/>
</file>

<file path=customXml/itemProps3.xml><?xml version="1.0" encoding="utf-8"?>
<ds:datastoreItem xmlns:ds="http://schemas.openxmlformats.org/officeDocument/2006/customXml" ds:itemID="{988C825B-FF15-41BD-A244-0B5B409C1F50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a9d44062-5cce-4ba9-9166-2ff6d3da13ee"/>
    <ds:schemaRef ds:uri="http://purl.org/dc/elements/1.1/"/>
    <ds:schemaRef ds:uri="a559ef0d-15a6-43ac-9c2f-e80ed6f8b68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1077</Words>
  <Application>Microsoft Office PowerPoint</Application>
  <PresentationFormat>Widescreen</PresentationFormat>
  <Paragraphs>201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Who’s hiding in your…       woodlands and meadows?</vt:lpstr>
      <vt:lpstr>PowerPoint Presentation</vt:lpstr>
      <vt:lpstr>PowerPoint Presentation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    Who’s hiding in your…       woodlands and meadows?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100</cp:revision>
  <dcterms:created xsi:type="dcterms:W3CDTF">2020-01-16T14:13:20Z</dcterms:created>
  <dcterms:modified xsi:type="dcterms:W3CDTF">2020-03-30T13:20:44Z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</Properties>
</file>