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4" r:id="rId5"/>
    <p:sldId id="256" r:id="rId6"/>
    <p:sldId id="275" r:id="rId7"/>
    <p:sldId id="257" r:id="rId8"/>
    <p:sldId id="258" r:id="rId9"/>
    <p:sldId id="276" r:id="rId10"/>
    <p:sldId id="259" r:id="rId11"/>
    <p:sldId id="260" r:id="rId12"/>
    <p:sldId id="277" r:id="rId13"/>
    <p:sldId id="261" r:id="rId14"/>
    <p:sldId id="263" r:id="rId15"/>
    <p:sldId id="278" r:id="rId16"/>
    <p:sldId id="262" r:id="rId17"/>
    <p:sldId id="264" r:id="rId18"/>
    <p:sldId id="279" r:id="rId19"/>
    <p:sldId id="265" r:id="rId20"/>
    <p:sldId id="266" r:id="rId21"/>
    <p:sldId id="280" r:id="rId22"/>
    <p:sldId id="267" r:id="rId23"/>
    <p:sldId id="268" r:id="rId24"/>
    <p:sldId id="282" r:id="rId25"/>
    <p:sldId id="272" r:id="rId26"/>
    <p:sldId id="273" r:id="rId27"/>
    <p:sldId id="281" r:id="rId28"/>
    <p:sldId id="274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ie Lawson" initials="JL" lastIdx="1" clrIdx="0">
    <p:extLst>
      <p:ext uri="{19B8F6BF-5375-455C-9EA6-DF929625EA0E}">
        <p15:presenceInfo xmlns:p15="http://schemas.microsoft.com/office/powerpoint/2012/main" userId="S-1-12-1-2327302053-1103389217-2007186356-41623078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8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1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02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8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6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68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0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6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9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22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audio" Target="../media/audio1.wav"/><Relationship Id="rId10" Type="http://schemas.openxmlformats.org/officeDocument/2006/relationships/image" Target="../media/image6.jpe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image" Target="../media/image20.jpeg"/><Relationship Id="rId10" Type="http://schemas.openxmlformats.org/officeDocument/2006/relationships/audio" Target="../media/audio2.wav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0.jpeg"/><Relationship Id="rId7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16.xm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10" Type="http://schemas.openxmlformats.org/officeDocument/2006/relationships/image" Target="../media/image14.png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1.png"/><Relationship Id="rId10" Type="http://schemas.openxmlformats.org/officeDocument/2006/relationships/slide" Target="slide4.xml"/><Relationship Id="rId4" Type="http://schemas.openxmlformats.org/officeDocument/2006/relationships/image" Target="../media/image9.tiff"/><Relationship Id="rId9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2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2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xeno-canto.org/393959" TargetMode="External"/><Relationship Id="rId3" Type="http://schemas.openxmlformats.org/officeDocument/2006/relationships/hyperlink" Target="http://www.carbonlandscape.org.uk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jpe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image" Target="../media/image9.tif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9.tiff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audio" Target="../media/audio3.wav"/><Relationship Id="rId4" Type="http://schemas.openxmlformats.org/officeDocument/2006/relationships/image" Target="../media/image15.tiff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image" Target="../media/image15.tif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hyperlink" Target="http://www.xeno-canto.org/519898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15.tiff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346" y="2735067"/>
            <a:ext cx="5284865" cy="3713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658" y="449737"/>
            <a:ext cx="2949194" cy="2949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9907" y="1117142"/>
            <a:ext cx="9771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Arial Rounded MT Bold" panose="020F0704030504030204" pitchFamily="34" charset="0"/>
              </a:rPr>
              <a:t>Who’s hiding in your…</a:t>
            </a:r>
            <a:endParaRPr lang="en-GB" sz="60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701" y="2273402"/>
            <a:ext cx="4004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…Wetland?</a:t>
            </a:r>
            <a:endParaRPr lang="en-GB" sz="54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9373" y="3188289"/>
            <a:ext cx="6045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 Rounded MT Bold" panose="020F0704030504030204" pitchFamily="34" charset="0"/>
              </a:rPr>
              <a:t>Let’s find out!</a:t>
            </a:r>
            <a:endParaRPr lang="en-GB" sz="4400" dirty="0">
              <a:latin typeface="Arial Rounded MT Bold" panose="020F07040305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45" y="1812951"/>
            <a:ext cx="2873991" cy="2873991"/>
          </a:xfrm>
          <a:prstGeom prst="rect">
            <a:avLst/>
          </a:prstGeom>
        </p:spPr>
      </p:pic>
      <p:pic>
        <p:nvPicPr>
          <p:cNvPr id="11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99" y="4781257"/>
            <a:ext cx="2059864" cy="8192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46" y="4853408"/>
            <a:ext cx="1693592" cy="765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606" y="4447438"/>
            <a:ext cx="1735435" cy="13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0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8" y="696036"/>
            <a:ext cx="10711183" cy="43263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02850" y="4564152"/>
            <a:ext cx="553284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	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Field Vole</a:t>
            </a:r>
          </a:p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b) Bank Vole</a:t>
            </a:r>
          </a:p>
          <a:p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	c) Water Vole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5541819" y="763088"/>
            <a:ext cx="5070764" cy="2700548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864991" y="1173256"/>
            <a:ext cx="4545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Water </a:t>
            </a:r>
            <a:r>
              <a:rPr lang="en-GB" sz="2400" i="1" dirty="0">
                <a:latin typeface="Arial Rounded MT Bold" panose="020F0704030504030204" pitchFamily="34" charset="0"/>
              </a:rPr>
              <a:t>voles can be twice the size of Field Voles! Rats are even bigger, but have long, hairless tails, voles have shorter, furry tails.</a:t>
            </a: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81" y="422222"/>
            <a:ext cx="5748253" cy="4138976"/>
          </a:xfrm>
          <a:prstGeom prst="rect">
            <a:avLst/>
          </a:prstGeom>
        </p:spPr>
      </p:pic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724508" y="4550157"/>
            <a:ext cx="5496184" cy="1483030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</a:t>
            </a:r>
            <a:r>
              <a:rPr lang="en-GB" sz="2600" dirty="0">
                <a:latin typeface="Arial Rounded MT Bold" panose="020F0704030504030204" pitchFamily="34" charset="0"/>
                <a:cs typeface="Arial" panose="020B0604020202020204" pitchFamily="34" charset="0"/>
              </a:rPr>
              <a:t>3</a:t>
            </a:r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Which </a:t>
            </a:r>
            <a:r>
              <a:rPr lang="en-GB" sz="2600" dirty="0">
                <a:latin typeface="Arial Rounded MT Bold" panose="020F0704030504030204" pitchFamily="34" charset="0"/>
              </a:rPr>
              <a:t>is the biggest kind of vole? 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868" y="2913616"/>
            <a:ext cx="2630711" cy="184851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636488" y="5770847"/>
            <a:ext cx="12666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Karen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Lloyd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3003" y="723330"/>
            <a:ext cx="3669844" cy="43949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02850" y="4564152"/>
            <a:ext cx="5204803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	a) R</a:t>
            </a:r>
            <a:r>
              <a:rPr lang="en-GB" sz="2600" dirty="0" smtClean="0">
                <a:latin typeface="Arial Rounded MT Bold" panose="020F0704030504030204" pitchFamily="34" charset="0"/>
              </a:rPr>
              <a:t>eeds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>
                <a:latin typeface="Arial Rounded MT Bold" panose="020F0704030504030204" pitchFamily="34" charset="0"/>
              </a:rPr>
              <a:t>	b) </a:t>
            </a:r>
            <a:r>
              <a:rPr lang="en-GB" sz="2600" dirty="0" smtClean="0">
                <a:latin typeface="Arial Rounded MT Bold" panose="020F0704030504030204" pitchFamily="34" charset="0"/>
              </a:rPr>
              <a:t>Tree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>
                <a:latin typeface="Arial Rounded MT Bold" panose="020F0704030504030204" pitchFamily="34" charset="0"/>
              </a:rPr>
              <a:t>	c) </a:t>
            </a:r>
            <a:r>
              <a:rPr lang="en-GB" sz="2600" dirty="0" smtClean="0">
                <a:latin typeface="Arial Rounded MT Bold" panose="020F0704030504030204" pitchFamily="34" charset="0"/>
              </a:rPr>
              <a:t>Hedge</a:t>
            </a:r>
            <a:endParaRPr lang="en-GB" sz="2600" dirty="0"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694" y="723331"/>
            <a:ext cx="3341998" cy="3852346"/>
          </a:xfrm>
          <a:prstGeom prst="rect">
            <a:avLst/>
          </a:prstGeom>
        </p:spPr>
      </p:pic>
      <p:pic>
        <p:nvPicPr>
          <p:cNvPr id="6" name="Background">
            <a:hlinkClick r:id="rId6" action="ppaction://hlinksldjump">
              <a:snd r:embed="rId7" name="applause.wav"/>
            </a:hlinkClick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09684"/>
            <a:ext cx="3653528" cy="4094328"/>
          </a:xfrm>
          <a:prstGeom prst="rect">
            <a:avLst/>
          </a:prstGeom>
        </p:spPr>
      </p:pic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724508" y="4550156"/>
            <a:ext cx="5537748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</a:t>
            </a:r>
          </a:p>
          <a:p>
            <a:pPr algn="l"/>
            <a:r>
              <a:rPr lang="en-GB" sz="2600" dirty="0">
                <a:latin typeface="Arial Rounded MT Bold" panose="020F0704030504030204" pitchFamily="34" charset="0"/>
              </a:rPr>
              <a:t>Where does the Reed Warbler make its nest?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29600" y="5846618"/>
            <a:ext cx="362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Amy Lewis/Mark Hamblin2020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Vision/ Chris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Gomersall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pic>
        <p:nvPicPr>
          <p:cNvPr id="21" name="Swoos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10" name="whoosh.wav"/>
            </a:hlinkClick>
          </p:cNvPr>
          <p:cNvSpPr/>
          <p:nvPr/>
        </p:nvSpPr>
        <p:spPr>
          <a:xfrm>
            <a:off x="6858000" y="5025058"/>
            <a:ext cx="1704109" cy="76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6566897" y="4628059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3003" y="723330"/>
            <a:ext cx="3669844" cy="4394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694" y="723331"/>
            <a:ext cx="3341998" cy="38523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02850" y="4564152"/>
            <a:ext cx="5204803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	a) R</a:t>
            </a:r>
            <a:r>
              <a:rPr lang="en-GB" sz="2600" dirty="0" smtClean="0">
                <a:latin typeface="Arial Rounded MT Bold" panose="020F0704030504030204" pitchFamily="34" charset="0"/>
              </a:rPr>
              <a:t>eeds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>
                <a:latin typeface="Arial Rounded MT Bold" panose="020F0704030504030204" pitchFamily="34" charset="0"/>
              </a:rPr>
              <a:t>	b) </a:t>
            </a:r>
            <a:r>
              <a:rPr lang="en-GB" sz="2600" dirty="0" smtClean="0">
                <a:latin typeface="Arial Rounded MT Bold" panose="020F0704030504030204" pitchFamily="34" charset="0"/>
              </a:rPr>
              <a:t>Tree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>
                <a:latin typeface="Arial Rounded MT Bold" panose="020F0704030504030204" pitchFamily="34" charset="0"/>
              </a:rPr>
              <a:t>	c) </a:t>
            </a:r>
            <a:r>
              <a:rPr lang="en-GB" sz="2600" dirty="0" smtClean="0">
                <a:latin typeface="Arial Rounded MT Bold" panose="020F0704030504030204" pitchFamily="34" charset="0"/>
              </a:rPr>
              <a:t>Hedge</a:t>
            </a:r>
            <a:endParaRPr lang="en-GB" sz="2600" dirty="0"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Background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09684"/>
            <a:ext cx="3653528" cy="4094328"/>
          </a:xfrm>
          <a:prstGeom prst="rect">
            <a:avLst/>
          </a:prstGeom>
        </p:spPr>
      </p:pic>
      <p:sp>
        <p:nvSpPr>
          <p:cNvPr id="22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75180" y="5737720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Stefan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Johansson</a:t>
            </a:r>
          </a:p>
        </p:txBody>
      </p:sp>
      <p:sp>
        <p:nvSpPr>
          <p:cNvPr id="14" name="Question"/>
          <p:cNvSpPr>
            <a:spLocks noGrp="1"/>
          </p:cNvSpPr>
          <p:nvPr>
            <p:ph type="subTitle" idx="1"/>
          </p:nvPr>
        </p:nvSpPr>
        <p:spPr>
          <a:xfrm>
            <a:off x="724509" y="4550156"/>
            <a:ext cx="5537747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</a:t>
            </a:r>
          </a:p>
          <a:p>
            <a:pPr algn="l"/>
            <a:r>
              <a:rPr lang="en-GB" sz="2600" dirty="0">
                <a:latin typeface="Arial Rounded MT Bold" panose="020F0704030504030204" pitchFamily="34" charset="0"/>
              </a:rPr>
              <a:t>Where does the Reed Warbler make its nest?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229600" y="5846618"/>
            <a:ext cx="362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Amy Lewis/Mark Hamblin2020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Vision/ Chris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Gomersall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sp>
        <p:nvSpPr>
          <p:cNvPr id="28" name="Horizontal Scroll 27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30" name="Picture 29">
            <a:hlinkClick r:id="" action="ppaction://hlinkshowjump?jump=previousslide">
              <a:snd r:embed="rId8" name="whoosh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09684"/>
            <a:ext cx="3653528" cy="40943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3003" y="723330"/>
            <a:ext cx="3669844" cy="4394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694" y="723331"/>
            <a:ext cx="3341998" cy="3852346"/>
          </a:xfrm>
          <a:prstGeom prst="rect">
            <a:avLst/>
          </a:prstGeom>
        </p:spPr>
      </p:pic>
      <p:sp>
        <p:nvSpPr>
          <p:cNvPr id="21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4" name="Vertical Scroll 3">
            <a:hlinkClick r:id="" action="ppaction://hlinkshowjump?jump=nextslide"/>
          </p:cNvPr>
          <p:cNvSpPr/>
          <p:nvPr/>
        </p:nvSpPr>
        <p:spPr>
          <a:xfrm>
            <a:off x="4362902" y="930452"/>
            <a:ext cx="4101353" cy="2487921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860444" y="1350540"/>
            <a:ext cx="3217369" cy="1870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take over a week to build the nest, and some reed warblers re-use the materials to build a second nest. Great recycling!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5180" y="5737720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Stefan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Johansson</a:t>
            </a:r>
          </a:p>
        </p:txBody>
      </p:sp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724509" y="4550156"/>
            <a:ext cx="5537748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</a:t>
            </a:r>
          </a:p>
          <a:p>
            <a:pPr algn="l"/>
            <a:r>
              <a:rPr lang="en-GB" sz="2600" dirty="0">
                <a:latin typeface="Arial Rounded MT Bold" panose="020F0704030504030204" pitchFamily="34" charset="0"/>
              </a:rPr>
              <a:t>Where does the Reed Warbler make its nest?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4304" y="4517075"/>
            <a:ext cx="5204803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	a) R</a:t>
            </a:r>
            <a:r>
              <a:rPr lang="en-GB" sz="2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eeds</a:t>
            </a:r>
            <a:endParaRPr lang="en-GB" sz="26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n-GB" sz="2600" dirty="0">
                <a:latin typeface="Arial Rounded MT Bold" panose="020F0704030504030204" pitchFamily="34" charset="0"/>
              </a:rPr>
              <a:t>	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b) </a:t>
            </a:r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Tree</a:t>
            </a:r>
            <a:endParaRPr lang="en-GB" sz="2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c) </a:t>
            </a:r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Hedge</a:t>
            </a:r>
            <a:endParaRPr lang="en-GB" sz="2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9600" y="5846618"/>
            <a:ext cx="362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Amy Lewis/Mark Hamblin2020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Vision/ Chris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Gomersall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pic>
        <p:nvPicPr>
          <p:cNvPr id="22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20" y="368188"/>
            <a:ext cx="5394639" cy="3884359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>
              <a:snd r:embed="rId9" name="chimes.wav"/>
            </a:hlinkClick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6" y="2824953"/>
            <a:ext cx="2630711" cy="1848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6128" y="-217049"/>
            <a:ext cx="6928177" cy="49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12" y="750626"/>
            <a:ext cx="10680861" cy="40943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691193" y="4550156"/>
            <a:ext cx="5571063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</a:t>
            </a:r>
            <a:r>
              <a:rPr lang="en-GB" sz="2600" dirty="0">
                <a:latin typeface="Arial Rounded MT Bold" panose="020F0704030504030204" pitchFamily="34" charset="0"/>
                <a:cs typeface="Arial" panose="020B0604020202020204" pitchFamily="34" charset="0"/>
              </a:rPr>
              <a:t>5</a:t>
            </a:r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. 				</a:t>
            </a:r>
          </a:p>
          <a:p>
            <a:pPr algn="l"/>
            <a:r>
              <a:rPr lang="en-GB" sz="2600" dirty="0">
                <a:latin typeface="Arial Rounded MT Bold" panose="020F0704030504030204" pitchFamily="34" charset="0"/>
              </a:rPr>
              <a:t>Otters have returned to rivers because…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2326" y="4539664"/>
            <a:ext cx="543154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smtClean="0">
                <a:latin typeface="Arial Rounded MT Bold" panose="020F0704030504030204" pitchFamily="34" charset="0"/>
              </a:rPr>
              <a:t>…</a:t>
            </a:r>
            <a:r>
              <a:rPr lang="en-GB" dirty="0">
                <a:latin typeface="Arial Rounded MT Bold" panose="020F0704030504030204" pitchFamily="34" charset="0"/>
              </a:rPr>
              <a:t>the rivers have become less polluted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AutoNum type="alphaLcParenR"/>
            </a:pPr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b</a:t>
            </a:r>
            <a:r>
              <a:rPr lang="en-GB" dirty="0">
                <a:latin typeface="Arial Rounded MT Bold" panose="020F0704030504030204" pitchFamily="34" charset="0"/>
              </a:rPr>
              <a:t>) …the otters have come back from holiday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</a:t>
            </a:r>
            <a:r>
              <a:rPr lang="en-GB" dirty="0">
                <a:latin typeface="Arial Rounded MT Bold" panose="020F0704030504030204" pitchFamily="34" charset="0"/>
              </a:rPr>
              <a:t>) …people have planted pretty flowers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6845" y="5904754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pic>
        <p:nvPicPr>
          <p:cNvPr id="17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5972326" y="5125113"/>
            <a:ext cx="5055079" cy="7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5972326" y="4528791"/>
            <a:ext cx="4863835" cy="424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12" y="750626"/>
            <a:ext cx="10680861" cy="4094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23" name="Question"/>
          <p:cNvSpPr txBox="1">
            <a:spLocks/>
          </p:cNvSpPr>
          <p:nvPr/>
        </p:nvSpPr>
        <p:spPr>
          <a:xfrm>
            <a:off x="691193" y="4550156"/>
            <a:ext cx="5571063" cy="1486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5. 				</a:t>
            </a:r>
          </a:p>
          <a:p>
            <a:pPr algn="l"/>
            <a:r>
              <a:rPr lang="en-GB" sz="2600" smtClean="0">
                <a:latin typeface="Arial Rounded MT Bold" panose="020F0704030504030204" pitchFamily="34" charset="0"/>
              </a:rPr>
              <a:t>Otters have returned to rivers because…</a:t>
            </a:r>
            <a:r>
              <a:rPr lang="en-GB" sz="2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2326" y="4539664"/>
            <a:ext cx="543154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smtClean="0">
                <a:latin typeface="Arial Rounded MT Bold" panose="020F0704030504030204" pitchFamily="34" charset="0"/>
              </a:rPr>
              <a:t>…</a:t>
            </a:r>
            <a:r>
              <a:rPr lang="en-GB" dirty="0">
                <a:latin typeface="Arial Rounded MT Bold" panose="020F0704030504030204" pitchFamily="34" charset="0"/>
              </a:rPr>
              <a:t>the rivers have become less polluted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AutoNum type="alphaLcParenR"/>
            </a:pPr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b</a:t>
            </a:r>
            <a:r>
              <a:rPr lang="en-GB" dirty="0">
                <a:latin typeface="Arial Rounded MT Bold" panose="020F0704030504030204" pitchFamily="34" charset="0"/>
              </a:rPr>
              <a:t>) …the otters have come back from holiday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</a:t>
            </a:r>
            <a:r>
              <a:rPr lang="en-GB" dirty="0">
                <a:latin typeface="Arial Rounded MT Bold" panose="020F0704030504030204" pitchFamily="34" charset="0"/>
              </a:rPr>
              <a:t>) …people have planted pretty flowers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6845" y="5904754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pic>
        <p:nvPicPr>
          <p:cNvPr id="22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6" name="Horizontal Scroll 25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8" name="Picture 27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12" y="750626"/>
            <a:ext cx="10680861" cy="40943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estion"/>
          <p:cNvSpPr txBox="1">
            <a:spLocks/>
          </p:cNvSpPr>
          <p:nvPr/>
        </p:nvSpPr>
        <p:spPr>
          <a:xfrm>
            <a:off x="691193" y="4550156"/>
            <a:ext cx="5571063" cy="1486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5. 				</a:t>
            </a:r>
          </a:p>
          <a:p>
            <a:pPr algn="l"/>
            <a:r>
              <a:rPr lang="en-GB" sz="2600" smtClean="0">
                <a:latin typeface="Arial Rounded MT Bold" panose="020F0704030504030204" pitchFamily="34" charset="0"/>
              </a:rPr>
              <a:t>Otters have returned to rivers because…</a:t>
            </a:r>
            <a:r>
              <a:rPr lang="en-GB" sz="2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2326" y="4539664"/>
            <a:ext cx="543154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smtClean="0">
                <a:latin typeface="Arial Rounded MT Bold" panose="020F0704030504030204" pitchFamily="34" charset="0"/>
              </a:rPr>
              <a:t>…</a:t>
            </a:r>
            <a:r>
              <a:rPr lang="en-GB" dirty="0">
                <a:latin typeface="Arial Rounded MT Bold" panose="020F0704030504030204" pitchFamily="34" charset="0"/>
              </a:rPr>
              <a:t>the rivers have become less polluted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AutoNum type="alphaLcParenR"/>
            </a:pPr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b</a:t>
            </a:r>
            <a:r>
              <a:rPr lang="en-GB" dirty="0">
                <a:latin typeface="Arial Rounded MT Bold" panose="020F0704030504030204" pitchFamily="34" charset="0"/>
              </a:rPr>
              <a:t>) …the otters have come back from holiday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</a:t>
            </a:r>
            <a:r>
              <a:rPr lang="en-GB" dirty="0">
                <a:latin typeface="Arial Rounded MT Bold" panose="020F0704030504030204" pitchFamily="34" charset="0"/>
              </a:rPr>
              <a:t>) …people have planted pretty flowers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46845" y="5904754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6584149" y="905655"/>
            <a:ext cx="3699164" cy="242454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Otters </a:t>
            </a:r>
            <a:r>
              <a:rPr lang="en-GB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will only live in clean water. The River Mersey used to be one of the most polluted rivers in Europe, but is now home to Otters.</a:t>
            </a:r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2326" y="4539664"/>
            <a:ext cx="5204803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…</a:t>
            </a:r>
            <a:r>
              <a:rPr lang="en-GB" dirty="0">
                <a:solidFill>
                  <a:srgbClr val="00B0F0"/>
                </a:solidFill>
                <a:latin typeface="Arial Rounded MT Bold" panose="020F0704030504030204" pitchFamily="34" charset="0"/>
              </a:rPr>
              <a:t>the rivers have become less polluted</a:t>
            </a:r>
            <a:r>
              <a:rPr lang="en-GB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AutoNum type="alphaLcParenR"/>
            </a:pPr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  <a:r>
              <a:rPr lang="en-GB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…the otters have come back from holiday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.</a:t>
            </a:r>
          </a:p>
          <a:p>
            <a:endParaRPr lang="en-GB" sz="1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  <a:r>
              <a:rPr lang="en-GB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…people have planted pretty flowers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.</a:t>
            </a:r>
            <a:endParaRPr lang="en-GB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25" y="720118"/>
            <a:ext cx="4895128" cy="3524691"/>
          </a:xfrm>
          <a:prstGeom prst="rect">
            <a:avLst/>
          </a:prstGeom>
        </p:spPr>
      </p:pic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4" name="Picture 23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6" y="2824953"/>
            <a:ext cx="2630711" cy="18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8"/>
          <a:stretch/>
        </p:blipFill>
        <p:spPr>
          <a:xfrm>
            <a:off x="4278994" y="723331"/>
            <a:ext cx="3532910" cy="40990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Logo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553" y="709685"/>
            <a:ext cx="3598139" cy="42035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3528836" cy="4230806"/>
          </a:xfrm>
          <a:prstGeom prst="rect">
            <a:avLst/>
          </a:prstGeom>
        </p:spPr>
      </p:pic>
      <p:sp>
        <p:nvSpPr>
          <p:cNvPr id="11" name="Question"/>
          <p:cNvSpPr>
            <a:spLocks noGrp="1"/>
          </p:cNvSpPr>
          <p:nvPr>
            <p:ph type="subTitle" idx="1"/>
          </p:nvPr>
        </p:nvSpPr>
        <p:spPr>
          <a:xfrm>
            <a:off x="724508" y="4550156"/>
            <a:ext cx="5537748" cy="1486377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</a:t>
            </a:r>
          </a:p>
          <a:p>
            <a:pPr algn="l"/>
            <a:r>
              <a:rPr lang="en-GB" sz="2000" dirty="0" smtClean="0">
                <a:latin typeface="Arial Rounded MT Bold" panose="020F0704030504030204" pitchFamily="34" charset="0"/>
              </a:rPr>
              <a:t>Great Crested Newts live in…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2781" y="4565787"/>
            <a:ext cx="5242911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latin typeface="Arial Rounded MT Bold" panose="020F0704030504030204" pitchFamily="34" charset="0"/>
              </a:rPr>
              <a:t>a) …trees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…ponds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…caravans</a:t>
            </a:r>
          </a:p>
        </p:txBody>
      </p:sp>
      <p:sp>
        <p:nvSpPr>
          <p:cNvPr id="13" name="Rectangle 12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113663" y="4510367"/>
            <a:ext cx="3079204" cy="437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71985" y="5737719"/>
            <a:ext cx="2053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Photography/Anna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192781" y="5430269"/>
            <a:ext cx="3079204" cy="437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2" action="ppaction://hlinksldjump">
              <a:snd r:embed="rId10" name="applause.wav"/>
            </a:hlinkClick>
          </p:cNvPr>
          <p:cNvSpPr/>
          <p:nvPr/>
        </p:nvSpPr>
        <p:spPr>
          <a:xfrm>
            <a:off x="5898116" y="5096267"/>
            <a:ext cx="3122762" cy="324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2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8"/>
          <a:stretch/>
        </p:blipFill>
        <p:spPr>
          <a:xfrm>
            <a:off x="4278994" y="723331"/>
            <a:ext cx="3532910" cy="4099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553" y="709685"/>
            <a:ext cx="3598139" cy="42035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3528836" cy="4230806"/>
          </a:xfrm>
          <a:prstGeom prst="rect">
            <a:avLst/>
          </a:prstGeom>
        </p:spPr>
      </p:pic>
      <p:sp>
        <p:nvSpPr>
          <p:cNvPr id="20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2" name="Question"/>
          <p:cNvSpPr>
            <a:spLocks noGrp="1"/>
          </p:cNvSpPr>
          <p:nvPr>
            <p:ph type="subTitle" idx="1"/>
          </p:nvPr>
        </p:nvSpPr>
        <p:spPr>
          <a:xfrm>
            <a:off x="724508" y="4591721"/>
            <a:ext cx="5537748" cy="1486377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</a:t>
            </a:r>
          </a:p>
          <a:p>
            <a:pPr algn="l"/>
            <a:r>
              <a:rPr lang="en-GB" sz="2000" dirty="0" smtClean="0">
                <a:latin typeface="Arial Rounded MT Bold" panose="020F0704030504030204" pitchFamily="34" charset="0"/>
              </a:rPr>
              <a:t>Great Crested Newts live in…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2781" y="4551932"/>
            <a:ext cx="5242911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latin typeface="Arial Rounded MT Bold" panose="020F0704030504030204" pitchFamily="34" charset="0"/>
              </a:rPr>
              <a:t>a) …trees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…ponds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…caravans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71985" y="5737719"/>
            <a:ext cx="2053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Photography/Anna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6" name="Horizontal Scroll 25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8" name="Picture 27">
            <a:hlinkClick r:id="" action="ppaction://hlinkshowjump?jump=previousslide">
              <a:snd r:embed="rId8" name="whoosh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8"/>
          <a:stretch/>
        </p:blipFill>
        <p:spPr>
          <a:xfrm>
            <a:off x="4278994" y="723331"/>
            <a:ext cx="3532910" cy="40990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553" y="709685"/>
            <a:ext cx="3598139" cy="42035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3528836" cy="4230806"/>
          </a:xfrm>
          <a:prstGeom prst="rect">
            <a:avLst/>
          </a:prstGeom>
        </p:spPr>
      </p:pic>
      <p:sp>
        <p:nvSpPr>
          <p:cNvPr id="19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" name="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nextslide"/>
          </p:cNvPr>
          <p:cNvSpPr/>
          <p:nvPr/>
        </p:nvSpPr>
        <p:spPr>
          <a:xfrm>
            <a:off x="7756856" y="939427"/>
            <a:ext cx="3623731" cy="2151773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045742" y="1236417"/>
            <a:ext cx="3088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You </a:t>
            </a:r>
            <a:r>
              <a:rPr lang="en-GB" sz="2400" i="1" dirty="0">
                <a:latin typeface="Arial Rounded MT Bold" panose="020F0704030504030204" pitchFamily="34" charset="0"/>
              </a:rPr>
              <a:t>might also spot Smooth Newts and Palmate Newts.</a:t>
            </a:r>
            <a:endParaRPr lang="en-GB" dirty="0"/>
          </a:p>
        </p:txBody>
      </p:sp>
      <p:sp>
        <p:nvSpPr>
          <p:cNvPr id="11" name="Question"/>
          <p:cNvSpPr>
            <a:spLocks noGrp="1"/>
          </p:cNvSpPr>
          <p:nvPr>
            <p:ph type="subTitle" idx="1"/>
          </p:nvPr>
        </p:nvSpPr>
        <p:spPr>
          <a:xfrm>
            <a:off x="724508" y="4550156"/>
            <a:ext cx="5537748" cy="1486377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</a:t>
            </a:r>
          </a:p>
          <a:p>
            <a:pPr algn="l"/>
            <a:r>
              <a:rPr lang="en-GB" sz="2000" dirty="0" smtClean="0">
                <a:latin typeface="Arial Rounded MT Bold" panose="020F0704030504030204" pitchFamily="34" charset="0"/>
              </a:rPr>
              <a:t>Great Crested Newts live in…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2781" y="4565787"/>
            <a:ext cx="5268560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a) …trees</a:t>
            </a:r>
            <a:endParaRPr lang="en-GB" sz="2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GB" sz="26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) …ponds</a:t>
            </a:r>
          </a:p>
          <a:p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…caravans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71985" y="5737719"/>
            <a:ext cx="2053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Photography/Anna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542" y="1360749"/>
            <a:ext cx="3586713" cy="2582579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>
              <a:snd r:embed="rId9" name="chimes.wav"/>
            </a:hlinkClick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576" y="2742632"/>
            <a:ext cx="2630711" cy="1848512"/>
          </a:xfrm>
          <a:prstGeom prst="rect">
            <a:avLst/>
          </a:prstGeom>
        </p:spPr>
      </p:pic>
      <p:sp>
        <p:nvSpPr>
          <p:cNvPr id="17" name="Horizontal Scroll 16">
            <a:hlinkClick r:id="" action="ppaction://hlinkshowjump?jump=nextslide"/>
          </p:cNvPr>
          <p:cNvSpPr/>
          <p:nvPr/>
        </p:nvSpPr>
        <p:spPr>
          <a:xfrm>
            <a:off x="914400" y="865851"/>
            <a:ext cx="3309490" cy="332131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285408" y="1295869"/>
            <a:ext cx="30507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The number of </a:t>
            </a:r>
            <a:r>
              <a:rPr lang="en-GB" sz="2000" i="1" dirty="0" smtClean="0">
                <a:latin typeface="Arial Rounded MT Bold" panose="020F0704030504030204" pitchFamily="34" charset="0"/>
              </a:rPr>
              <a:t>Great Crested Newts in the UK has declined so much that we now dig special ponds in our wetlands to help them survive.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95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10" y="718457"/>
            <a:ext cx="10692427" cy="5347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724510" y="4550156"/>
            <a:ext cx="5537746" cy="1584056"/>
          </a:xfrm>
          <a:solidFill>
            <a:schemeClr val="bg1"/>
          </a:solidFill>
          <a:ln>
            <a:noFill/>
          </a:ln>
        </p:spPr>
        <p:txBody>
          <a:bodyPr>
            <a:normAutofit fontScale="92500" lnSpcReduction="200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 </a:t>
            </a:r>
            <a:r>
              <a:rPr lang="en-GB" sz="2600" dirty="0">
                <a:latin typeface="Arial Rounded MT Bold" panose="020F0704030504030204" pitchFamily="34" charset="0"/>
              </a:rPr>
              <a:t>What lives around </a:t>
            </a:r>
            <a:endParaRPr lang="en-GB" sz="2600" dirty="0" smtClean="0">
              <a:latin typeface="Arial Rounded MT Bold" panose="020F0704030504030204" pitchFamily="34" charset="0"/>
            </a:endParaRPr>
          </a:p>
          <a:p>
            <a:pPr algn="l"/>
            <a:r>
              <a:rPr lang="en-GB" sz="2600" dirty="0">
                <a:latin typeface="Arial Rounded MT Bold" panose="020F0704030504030204" pitchFamily="34" charset="0"/>
              </a:rPr>
              <a:t> </a:t>
            </a:r>
            <a:r>
              <a:rPr lang="en-GB" sz="2600" dirty="0" smtClean="0">
                <a:latin typeface="Arial Rounded MT Bold" panose="020F0704030504030204" pitchFamily="34" charset="0"/>
              </a:rPr>
              <a:t>a </a:t>
            </a:r>
            <a:r>
              <a:rPr lang="en-GB" sz="2600" dirty="0">
                <a:latin typeface="Arial Rounded MT Bold" panose="020F0704030504030204" pitchFamily="34" charset="0"/>
              </a:rPr>
              <a:t>pool like this?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5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6501" y="4537426"/>
            <a:ext cx="547919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Red Squirrel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White faced darter dragonfly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Komodo </a:t>
            </a:r>
            <a:r>
              <a:rPr lang="en-GB" sz="2600" dirty="0" smtClean="0">
                <a:latin typeface="Arial Rounded MT Bold" panose="020F0704030504030204" pitchFamily="34" charset="0"/>
              </a:rPr>
              <a:t>dragon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Ross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Hoddinott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pic>
        <p:nvPicPr>
          <p:cNvPr id="1029" name="Swoos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Rectangle 11">
            <a:hlinkClick r:id="" action="ppaction://hlinkshowjump?jump=nextslide">
              <a:snd r:embed="rId9" name="whoosh.wav"/>
            </a:hlinkClick>
          </p:cNvPr>
          <p:cNvSpPr/>
          <p:nvPr/>
        </p:nvSpPr>
        <p:spPr>
          <a:xfrm>
            <a:off x="5897946" y="4616507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hlinkClick r:id="" action="ppaction://hlinkshowjump?jump=nextslide">
              <a:snd r:embed="rId9" name="whoosh.wav"/>
            </a:hlinkClick>
          </p:cNvPr>
          <p:cNvSpPr/>
          <p:nvPr/>
        </p:nvSpPr>
        <p:spPr>
          <a:xfrm>
            <a:off x="5956501" y="5429990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hlinkClick r:id="rId10" action="ppaction://hlinksldjump">
              <a:snd r:embed="rId11" name="applause.wav"/>
            </a:hlinkClick>
          </p:cNvPr>
          <p:cNvSpPr/>
          <p:nvPr/>
        </p:nvSpPr>
        <p:spPr>
          <a:xfrm>
            <a:off x="5869129" y="4990354"/>
            <a:ext cx="5159980" cy="30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" action="ppaction://hlinkshowjump?jump=nextslide">
              <a:snd r:embed="rId9" name="whoosh.wav"/>
            </a:hlinkClick>
          </p:cNvPr>
          <p:cNvSpPr/>
          <p:nvPr/>
        </p:nvSpPr>
        <p:spPr>
          <a:xfrm>
            <a:off x="6469811" y="4610562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0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8" y="709683"/>
            <a:ext cx="10711183" cy="4339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2" name="Question"/>
          <p:cNvSpPr>
            <a:spLocks noGrp="1"/>
          </p:cNvSpPr>
          <p:nvPr>
            <p:ph type="subTitle" idx="1"/>
          </p:nvPr>
        </p:nvSpPr>
        <p:spPr>
          <a:xfrm>
            <a:off x="724510" y="4550157"/>
            <a:ext cx="5161874" cy="13221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</a:rPr>
              <a:t>Who might you see fishing along the canal?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Pink Footed Goose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Kingfisher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Mute Swan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50417" y="560010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Harris/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2020VISION</a:t>
            </a:r>
          </a:p>
        </p:txBody>
      </p:sp>
      <p:pic>
        <p:nvPicPr>
          <p:cNvPr id="17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5872936" y="5478796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5872937" y="4638315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5899833" y="5043055"/>
            <a:ext cx="3278673" cy="391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90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8" y="709683"/>
            <a:ext cx="10711183" cy="4339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724510" y="4550157"/>
            <a:ext cx="5161874" cy="13221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</a:rPr>
              <a:t>Who might you see fishing along the canal?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Pink Footed Goose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Kingfisher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Mute Swan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50417" y="560010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Harris/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2020VISION</a:t>
            </a: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8" y="709683"/>
            <a:ext cx="10711183" cy="4339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6470073" y="1496291"/>
            <a:ext cx="4225635" cy="139930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19455" y="1759527"/>
            <a:ext cx="3879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latin typeface="Arial Rounded MT Bold" panose="020F0704030504030204" pitchFamily="34" charset="0"/>
              </a:rPr>
              <a:t>Kingfishers </a:t>
            </a:r>
            <a:r>
              <a:rPr lang="en-GB" i="1" dirty="0">
                <a:latin typeface="Arial Rounded MT Bold" panose="020F0704030504030204" pitchFamily="34" charset="0"/>
              </a:rPr>
              <a:t>also eat frogs, insects, spiders, reptiles and mammals.</a:t>
            </a:r>
          </a:p>
        </p:txBody>
      </p:sp>
      <p:sp>
        <p:nvSpPr>
          <p:cNvPr id="11" name="Question"/>
          <p:cNvSpPr txBox="1">
            <a:spLocks/>
          </p:cNvSpPr>
          <p:nvPr/>
        </p:nvSpPr>
        <p:spPr>
          <a:xfrm>
            <a:off x="724510" y="4550157"/>
            <a:ext cx="5161874" cy="132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</a:rPr>
              <a:t>Who might you see fishing along the canal?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Pink Footed Goose</a:t>
            </a:r>
          </a:p>
          <a:p>
            <a:r>
              <a:rPr lang="en-GB" sz="2600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) Kingfisher</a:t>
            </a:r>
          </a:p>
          <a:p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Mute Swan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50417" y="560010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Harris/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2020VISION</a:t>
            </a:r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41" y="439356"/>
            <a:ext cx="5734168" cy="4128834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6" y="2824953"/>
            <a:ext cx="2630711" cy="18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10711183" cy="42990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1" name="Question"/>
          <p:cNvSpPr>
            <a:spLocks noGrp="1"/>
          </p:cNvSpPr>
          <p:nvPr>
            <p:ph type="subTitle" idx="1"/>
          </p:nvPr>
        </p:nvSpPr>
        <p:spPr>
          <a:xfrm>
            <a:off x="724510" y="4550157"/>
            <a:ext cx="5161874" cy="13221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</a:rPr>
              <a:t>What’s </a:t>
            </a:r>
            <a:r>
              <a:rPr lang="en-GB" sz="2200" dirty="0" smtClean="0">
                <a:latin typeface="Arial Rounded MT Bold" panose="020F0704030504030204" pitchFamily="34" charset="0"/>
              </a:rPr>
              <a:t>the </a:t>
            </a:r>
            <a:r>
              <a:rPr lang="en-GB" sz="2200" dirty="0">
                <a:latin typeface="Arial Rounded MT Bold" panose="020F0704030504030204" pitchFamily="34" charset="0"/>
              </a:rPr>
              <a:t>bright </a:t>
            </a:r>
            <a:r>
              <a:rPr lang="en-GB" sz="2200" dirty="0" smtClean="0">
                <a:latin typeface="Arial Rounded MT Bold" panose="020F0704030504030204" pitchFamily="34" charset="0"/>
              </a:rPr>
              <a:t>flower that you might find on </a:t>
            </a:r>
            <a:r>
              <a:rPr lang="en-GB" sz="2200" dirty="0">
                <a:latin typeface="Arial Rounded MT Bold" panose="020F0704030504030204" pitchFamily="34" charset="0"/>
              </a:rPr>
              <a:t>the edge of the water?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Black Flag Iris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b) Red Sheet Iris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c) Yellow Flag Iris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36727" y="5600110"/>
            <a:ext cx="1386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Amy Lewis	</a:t>
            </a:r>
          </a:p>
        </p:txBody>
      </p:sp>
      <p:pic>
        <p:nvPicPr>
          <p:cNvPr id="17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5913780" y="4545661"/>
            <a:ext cx="3091675" cy="835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5899833" y="5443368"/>
            <a:ext cx="2932982" cy="332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083" y="3844266"/>
            <a:ext cx="798324" cy="5748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797" y="3926072"/>
            <a:ext cx="735289" cy="5294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738" y="3935138"/>
            <a:ext cx="735289" cy="529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438" y="3930214"/>
            <a:ext cx="735289" cy="5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10711183" cy="4299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2" name="Question"/>
          <p:cNvSpPr>
            <a:spLocks noGrp="1"/>
          </p:cNvSpPr>
          <p:nvPr>
            <p:ph type="subTitle" idx="1"/>
          </p:nvPr>
        </p:nvSpPr>
        <p:spPr>
          <a:xfrm>
            <a:off x="724508" y="4550157"/>
            <a:ext cx="5161875" cy="13221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</a:rPr>
              <a:t>What’s the bright flower that you might find on the edge of the water?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Black Flag Iris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b) Red Sheet Iris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c) Yellow Flag Iris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36727" y="5600110"/>
            <a:ext cx="1386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Amy Lewis	</a:t>
            </a: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1" name="Horizontal Scroll 20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3" name="Picture 22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10711183" cy="4299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4373145" y="1299597"/>
            <a:ext cx="3163728" cy="159246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Yellow </a:t>
            </a:r>
            <a:r>
              <a:rPr lang="en-GB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Flag Iris can grow up to a metre and a half 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tall!</a:t>
            </a:r>
            <a:endParaRPr lang="en-GB" i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Question"/>
          <p:cNvSpPr>
            <a:spLocks noGrp="1"/>
          </p:cNvSpPr>
          <p:nvPr>
            <p:ph type="subTitle" idx="1"/>
          </p:nvPr>
        </p:nvSpPr>
        <p:spPr>
          <a:xfrm>
            <a:off x="724508" y="4550157"/>
            <a:ext cx="5161875" cy="13221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</a:rPr>
              <a:t>What’s the bright flower that you might find on the edge of the water?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Black Flag Iris</a:t>
            </a:r>
          </a:p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b) Red Sheet Iris</a:t>
            </a:r>
          </a:p>
          <a:p>
            <a:r>
              <a:rPr lang="en-GB" sz="2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c) Yellow Flag Iris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36727" y="5600110"/>
            <a:ext cx="1386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Amy Lewis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92" y="714212"/>
            <a:ext cx="4976522" cy="3583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767" y="1669893"/>
            <a:ext cx="4196273" cy="30214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590" y="1633061"/>
            <a:ext cx="4196273" cy="302148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8" name="chimes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325" y="2490160"/>
            <a:ext cx="2683128" cy="18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629" y="4289112"/>
            <a:ext cx="7750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 Rounded MT Bold" panose="020F0704030504030204" pitchFamily="34" charset="0"/>
              </a:rPr>
              <a:t>Find out more about the wildlife in our landscape at </a:t>
            </a:r>
            <a:r>
              <a:rPr lang="en-GB" sz="2800" dirty="0" smtClean="0">
                <a:latin typeface="Arial Rounded MT Bold" panose="020F0704030504030204" pitchFamily="34" charset="0"/>
                <a:hlinkClick r:id="rId3"/>
              </a:rPr>
              <a:t>www.carbonlandscape.org.uk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612" y="749511"/>
            <a:ext cx="2913017" cy="1885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72" y="4353543"/>
            <a:ext cx="2427312" cy="1707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139" y="3718981"/>
            <a:ext cx="2731873" cy="273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178" y="858602"/>
            <a:ext cx="4717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Thank you to the customers of Tesco </a:t>
            </a:r>
            <a:r>
              <a:rPr lang="en-GB" sz="2400" dirty="0" err="1">
                <a:latin typeface="Arial Rounded MT Bold" panose="020F0704030504030204" pitchFamily="34" charset="0"/>
              </a:rPr>
              <a:t>Burscough</a:t>
            </a:r>
            <a:r>
              <a:rPr lang="en-GB" sz="2400" dirty="0">
                <a:latin typeface="Arial Rounded MT Bold" panose="020F0704030504030204" pitchFamily="34" charset="0"/>
              </a:rPr>
              <a:t> Bridge for supporting this project!</a:t>
            </a:r>
          </a:p>
        </p:txBody>
      </p:sp>
      <p:sp>
        <p:nvSpPr>
          <p:cNvPr id="11" name="Title"/>
          <p:cNvSpPr txBox="1">
            <a:spLocks/>
          </p:cNvSpPr>
          <p:nvPr/>
        </p:nvSpPr>
        <p:spPr>
          <a:xfrm>
            <a:off x="654172" y="213144"/>
            <a:ext cx="10180191" cy="645458"/>
          </a:xfrm>
          <a:prstGeom prst="rect">
            <a:avLst/>
          </a:prstGeom>
          <a:noFill/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1765" y="6018171"/>
            <a:ext cx="6521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audio: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Dominic Garcia-Hall, XC393959. Accessible at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www.xeno-canto.org/393959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CC4.0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951" y="2674331"/>
            <a:ext cx="3004579" cy="11949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01" y="1779818"/>
            <a:ext cx="2967047" cy="23138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579" y="2786835"/>
            <a:ext cx="2667618" cy="12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10" y="718457"/>
            <a:ext cx="10692427" cy="5347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3" name="Question"/>
          <p:cNvSpPr txBox="1">
            <a:spLocks/>
          </p:cNvSpPr>
          <p:nvPr/>
        </p:nvSpPr>
        <p:spPr>
          <a:xfrm>
            <a:off x="705755" y="4550156"/>
            <a:ext cx="5556501" cy="151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 What lives around 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 a pool like this?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6501" y="4537426"/>
            <a:ext cx="5497946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Red Squirrel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White faced darter dragonfly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Komodo </a:t>
            </a:r>
            <a:r>
              <a:rPr lang="en-GB" sz="2600" dirty="0" smtClean="0">
                <a:latin typeface="Arial Rounded MT Bold" panose="020F0704030504030204" pitchFamily="34" charset="0"/>
              </a:rPr>
              <a:t>dragon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Ross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Hoddinott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sp>
        <p:nvSpPr>
          <p:cNvPr id="16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previousslide">
              <a:snd r:embed="rId8" name="whoosh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  <p:pic>
        <p:nvPicPr>
          <p:cNvPr id="22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10" y="718457"/>
            <a:ext cx="10692427" cy="53470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Vertical Scroll 7">
            <a:hlinkClick r:id="" action="ppaction://hlinkshowjump?jump=nextslide"/>
          </p:cNvPr>
          <p:cNvSpPr/>
          <p:nvPr/>
        </p:nvSpPr>
        <p:spPr>
          <a:xfrm>
            <a:off x="6763870" y="952074"/>
            <a:ext cx="4139657" cy="2010594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nfo1"/>
          <p:cNvSpPr txBox="1"/>
          <p:nvPr/>
        </p:nvSpPr>
        <p:spPr>
          <a:xfrm>
            <a:off x="7086600" y="1177564"/>
            <a:ext cx="35767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200" i="1" dirty="0" smtClean="0">
                <a:latin typeface="Arial Rounded MT Bold" panose="020F0704030504030204" pitchFamily="34" charset="0"/>
              </a:rPr>
              <a:t>Their </a:t>
            </a:r>
            <a:r>
              <a:rPr lang="en-GB" sz="2200" i="1" dirty="0">
                <a:latin typeface="Arial Rounded MT Bold" panose="020F0704030504030204" pitchFamily="34" charset="0"/>
              </a:rPr>
              <a:t>white faces make them easy to tell </a:t>
            </a:r>
            <a:r>
              <a:rPr lang="en-GB" sz="2200" i="1" dirty="0" smtClean="0">
                <a:latin typeface="Arial Rounded MT Bold" panose="020F0704030504030204" pitchFamily="34" charset="0"/>
              </a:rPr>
              <a:t>apart </a:t>
            </a:r>
            <a:r>
              <a:rPr lang="en-GB" sz="2200" i="1" dirty="0">
                <a:latin typeface="Arial Rounded MT Bold" panose="020F0704030504030204" pitchFamily="34" charset="0"/>
              </a:rPr>
              <a:t>from the other 35 types of dragonfly in the UK.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sp>
        <p:nvSpPr>
          <p:cNvPr id="13" name="Question"/>
          <p:cNvSpPr txBox="1">
            <a:spLocks/>
          </p:cNvSpPr>
          <p:nvPr/>
        </p:nvSpPr>
        <p:spPr>
          <a:xfrm>
            <a:off x="705755" y="4550156"/>
            <a:ext cx="5556501" cy="1584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 What lives around 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 a pool like this?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6501" y="4537426"/>
            <a:ext cx="547919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Red Squirrel</a:t>
            </a:r>
          </a:p>
          <a:p>
            <a:r>
              <a:rPr lang="en-GB" sz="2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) White faced darter dragonfly</a:t>
            </a:r>
          </a:p>
          <a:p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Komodo </a:t>
            </a:r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dragon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10136" y="59427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Ross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Hoddinott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62" y="57123"/>
            <a:ext cx="5847324" cy="4210310"/>
          </a:xfrm>
          <a:prstGeom prst="rect">
            <a:avLst/>
          </a:prstGeom>
        </p:spPr>
      </p:pic>
      <p:sp>
        <p:nvSpPr>
          <p:cNvPr id="20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22" name="Swoos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>
            <a:hlinkClick r:id="" action="ppaction://hlinkshowjump?jump=nextslide">
              <a:snd r:embed="rId9" name="chimes.wav"/>
            </a:hlinkClick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6" y="2824953"/>
            <a:ext cx="2630711" cy="1848512"/>
          </a:xfrm>
          <a:prstGeom prst="rect">
            <a:avLst/>
          </a:prstGeom>
        </p:spPr>
      </p:pic>
      <p:pic>
        <p:nvPicPr>
          <p:cNvPr id="23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  <p:sp>
        <p:nvSpPr>
          <p:cNvPr id="17" name="Horizontal Scroll 16">
            <a:hlinkClick r:id="" action="ppaction://hlinkshowjump?jump=nextslide"/>
          </p:cNvPr>
          <p:cNvSpPr/>
          <p:nvPr/>
        </p:nvSpPr>
        <p:spPr>
          <a:xfrm>
            <a:off x="955147" y="758282"/>
            <a:ext cx="2547430" cy="315646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244032" y="1055271"/>
            <a:ext cx="2277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 These dragonflies need the special conditions only found on some </a:t>
            </a:r>
            <a:r>
              <a:rPr lang="en-GB" sz="2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mosslands</a:t>
            </a:r>
            <a:r>
              <a:rPr lang="en-GB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 to make a home.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793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8" y="744583"/>
            <a:ext cx="10711183" cy="4206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38710" y="4550156"/>
            <a:ext cx="549698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latin typeface="Arial Rounded MT Bold" panose="020F0704030504030204" pitchFamily="34" charset="0"/>
              </a:rPr>
              <a:t>	a</a:t>
            </a:r>
            <a:r>
              <a:rPr lang="en-GB" sz="2600" dirty="0">
                <a:latin typeface="Arial Rounded MT Bold" panose="020F0704030504030204" pitchFamily="34" charset="0"/>
              </a:rPr>
              <a:t>) Bittern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b) Cuckoo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c) Owl </a:t>
            </a:r>
            <a:endParaRPr lang="en-GB" sz="2000" dirty="0" smtClean="0"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4" name="Question"/>
          <p:cNvSpPr>
            <a:spLocks noGrp="1"/>
          </p:cNvSpPr>
          <p:nvPr>
            <p:ph type="subTitle" idx="1"/>
          </p:nvPr>
        </p:nvSpPr>
        <p:spPr>
          <a:xfrm>
            <a:off x="724507" y="4550156"/>
            <a:ext cx="5537749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Listen </a:t>
            </a:r>
            <a:r>
              <a:rPr lang="en-GB" sz="2600" dirty="0">
                <a:latin typeface="Arial Rounded MT Bold" panose="020F0704030504030204" pitchFamily="34" charset="0"/>
              </a:rPr>
              <a:t>out! What type of bird is that?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Terry Whittaker/2020VISION</a:t>
            </a:r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435305" y="5434202"/>
            <a:ext cx="2390041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558058" y="5057028"/>
            <a:ext cx="2267288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>
            <a:off x="6586922" y="4636784"/>
            <a:ext cx="3605841" cy="38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XC519898 - Eurasian Bittern - Botaurus stellar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0918" y="1156814"/>
            <a:ext cx="2068773" cy="2068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4951" y="1670895"/>
            <a:ext cx="1815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Click the speaker to listen</a:t>
            </a:r>
            <a:endParaRPr lang="en-GB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5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6" y="744421"/>
            <a:ext cx="10711183" cy="4206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38710" y="4550156"/>
            <a:ext cx="549698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latin typeface="Arial Rounded MT Bold" panose="020F0704030504030204" pitchFamily="34" charset="0"/>
              </a:rPr>
              <a:t>	a</a:t>
            </a:r>
            <a:r>
              <a:rPr lang="en-GB" sz="2600" dirty="0">
                <a:latin typeface="Arial Rounded MT Bold" panose="020F0704030504030204" pitchFamily="34" charset="0"/>
              </a:rPr>
              <a:t>) Bittern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b) Cuckoo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c) Owl </a:t>
            </a:r>
            <a:endParaRPr lang="en-GB" sz="2000" dirty="0" smtClean="0"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orizontal Scroll 7">
            <a:hlinkClick r:id="" action="ppaction://hlinkshowjump?jump=previousslide"/>
          </p:cNvPr>
          <p:cNvSpPr/>
          <p:nvPr/>
        </p:nvSpPr>
        <p:spPr>
          <a:xfrm>
            <a:off x="6113167" y="1202302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604872" y="1850192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4" name="Question"/>
          <p:cNvSpPr txBox="1">
            <a:spLocks/>
          </p:cNvSpPr>
          <p:nvPr/>
        </p:nvSpPr>
        <p:spPr>
          <a:xfrm>
            <a:off x="724507" y="4550156"/>
            <a:ext cx="5537749" cy="1486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Listen out! What type of bird is that?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10136" y="59427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Terry Whittaker/2020VISION</a:t>
            </a:r>
          </a:p>
        </p:txBody>
      </p:sp>
      <p:sp>
        <p:nvSpPr>
          <p:cNvPr id="19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" name="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>
              <a:snd r:embed="rId8" name="whoosh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  <p:pic>
        <p:nvPicPr>
          <p:cNvPr id="24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8" y="744583"/>
            <a:ext cx="10711183" cy="42062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38710" y="4550156"/>
            <a:ext cx="549698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	a</a:t>
            </a:r>
            <a:r>
              <a:rPr lang="en-GB" sz="26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) Bittern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b) Cuckoo</a:t>
            </a:r>
          </a:p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c) Owl </a:t>
            </a:r>
            <a:endParaRPr lang="en-GB" sz="20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orizontal Scroll 4">
            <a:hlinkClick r:id="" action="ppaction://hlinkshowjump?jump=nextslide"/>
          </p:cNvPr>
          <p:cNvSpPr/>
          <p:nvPr/>
        </p:nvSpPr>
        <p:spPr>
          <a:xfrm>
            <a:off x="5069541" y="765466"/>
            <a:ext cx="5526741" cy="259528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051" y="1253184"/>
            <a:ext cx="5056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Bitterns </a:t>
            </a:r>
            <a:r>
              <a:rPr lang="en-GB" sz="2400" i="1" dirty="0">
                <a:latin typeface="Arial Rounded MT Bold" panose="020F0704030504030204" pitchFamily="34" charset="0"/>
              </a:rPr>
              <a:t>are really hard to see as they blend into the reeds so well, but their ‘boom’s are easy to hear!</a:t>
            </a:r>
          </a:p>
        </p:txBody>
      </p:sp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724507" y="4550156"/>
            <a:ext cx="5537749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Listen </a:t>
            </a:r>
            <a:r>
              <a:rPr lang="en-GB" sz="2600" dirty="0">
                <a:latin typeface="Arial Rounded MT Bold" panose="020F0704030504030204" pitchFamily="34" charset="0"/>
              </a:rPr>
              <a:t>out! What type of bird is that?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10136" y="59427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Terry Whittaker/2020VISION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1" y="402737"/>
            <a:ext cx="5473338" cy="3941025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9" name="chimes.wav"/>
            </a:hlinkClick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6" y="2824953"/>
            <a:ext cx="2630711" cy="1848512"/>
          </a:xfrm>
          <a:prstGeom prst="rect">
            <a:avLst/>
          </a:prstGeom>
        </p:spPr>
      </p:pic>
      <p:pic>
        <p:nvPicPr>
          <p:cNvPr id="23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4228" y="5807070"/>
            <a:ext cx="3135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Recording: Leif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Arvidsson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XC519898. Accessible at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www.xeno-canto.org/519898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CC4.0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7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8" y="696036"/>
            <a:ext cx="10711183" cy="43263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02850" y="4564152"/>
            <a:ext cx="553284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	a) Field Vole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b) Bank Vole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c) Water Vole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Question"/>
          <p:cNvSpPr>
            <a:spLocks noGrp="1"/>
          </p:cNvSpPr>
          <p:nvPr>
            <p:ph type="subTitle" idx="1"/>
          </p:nvPr>
        </p:nvSpPr>
        <p:spPr>
          <a:xfrm>
            <a:off x="724507" y="4550156"/>
            <a:ext cx="5537749" cy="1486377"/>
          </a:xfrm>
          <a:solidFill>
            <a:schemeClr val="bg1"/>
          </a:solidFill>
          <a:ln>
            <a:noFill/>
          </a:ln>
        </p:spPr>
        <p:txBody>
          <a:bodyPr>
            <a:normAutofit lnSpcReduction="100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</a:t>
            </a:r>
            <a:r>
              <a:rPr lang="en-GB" sz="2600" dirty="0">
                <a:latin typeface="Arial Rounded MT Bold" panose="020F0704030504030204" pitchFamily="34" charset="0"/>
                <a:cs typeface="Arial" panose="020B0604020202020204" pitchFamily="34" charset="0"/>
              </a:rPr>
              <a:t>3</a:t>
            </a:r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Which </a:t>
            </a:r>
            <a:r>
              <a:rPr lang="en-GB" sz="2600" dirty="0">
                <a:latin typeface="Arial Rounded MT Bold" panose="020F0704030504030204" pitchFamily="34" charset="0"/>
              </a:rPr>
              <a:t>is the biggest kind of vole? 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36488" y="5770847"/>
            <a:ext cx="12666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Karen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Lloyd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802059" y="4640754"/>
            <a:ext cx="2363637" cy="376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860648" y="5016819"/>
            <a:ext cx="2217772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6802059" y="5426230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8" y="696036"/>
            <a:ext cx="10711183" cy="43263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02850" y="4564152"/>
            <a:ext cx="553284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	a) Field Vole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b) Bank Vole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c) Water Vole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5" name="Question"/>
          <p:cNvSpPr>
            <a:spLocks noGrp="1"/>
          </p:cNvSpPr>
          <p:nvPr>
            <p:ph type="subTitle" idx="1"/>
          </p:nvPr>
        </p:nvSpPr>
        <p:spPr>
          <a:xfrm>
            <a:off x="724507" y="4550156"/>
            <a:ext cx="5537749" cy="1486377"/>
          </a:xfrm>
          <a:solidFill>
            <a:schemeClr val="bg1"/>
          </a:solidFill>
          <a:ln>
            <a:noFill/>
          </a:ln>
        </p:spPr>
        <p:txBody>
          <a:bodyPr>
            <a:normAutofit lnSpcReduction="100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</a:t>
            </a:r>
            <a:r>
              <a:rPr lang="en-GB" sz="2600" dirty="0">
                <a:latin typeface="Arial Rounded MT Bold" panose="020F0704030504030204" pitchFamily="34" charset="0"/>
                <a:cs typeface="Arial" panose="020B0604020202020204" pitchFamily="34" charset="0"/>
              </a:rPr>
              <a:t>3</a:t>
            </a:r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Which </a:t>
            </a:r>
            <a:r>
              <a:rPr lang="en-GB" sz="2600" dirty="0">
                <a:latin typeface="Arial Rounded MT Bold" panose="020F0704030504030204" pitchFamily="34" charset="0"/>
              </a:rPr>
              <a:t>is the biggest kind of vole? 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36488" y="5770847"/>
            <a:ext cx="12666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Karen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Lloyd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3" name="Horizontal Scroll 22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5" name="Picture 24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_x003f_ xmlns="a9d44062-5cce-4ba9-9166-2ff6d3da13ee">
      <Url xsi:nil="true"/>
      <Description xsi:nil="true"/>
    </location_x003f_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B406216ED23498A8689E3F6B72DB9" ma:contentTypeVersion="14" ma:contentTypeDescription="Create a new document." ma:contentTypeScope="" ma:versionID="dfb8eedbd20c3878ebab9e1c3a1b8acf">
  <xsd:schema xmlns:xsd="http://www.w3.org/2001/XMLSchema" xmlns:xs="http://www.w3.org/2001/XMLSchema" xmlns:p="http://schemas.microsoft.com/office/2006/metadata/properties" xmlns:ns2="a9d44062-5cce-4ba9-9166-2ff6d3da13ee" xmlns:ns3="a559ef0d-15a6-43ac-9c2f-e80ed6f8b687" targetNamespace="http://schemas.microsoft.com/office/2006/metadata/properties" ma:root="true" ma:fieldsID="05fa78689553ae2a97b7414a1e0aeacd" ns2:_="" ns3:_="">
    <xsd:import namespace="a9d44062-5cce-4ba9-9166-2ff6d3da13ee"/>
    <xsd:import namespace="a559ef0d-15a6-43ac-9c2f-e80ed6f8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location_x003f_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062-5cce-4ba9-9166-2ff6d3da1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location_x003f_" ma:index="16" nillable="true" ma:displayName="location?" ma:format="Hyperlink" ma:internalName="location_x003f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9ef0d-15a6-43ac-9c2f-e80ed6f8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8C825B-FF15-41BD-A244-0B5B409C1F5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a9d44062-5cce-4ba9-9166-2ff6d3da13ee"/>
    <ds:schemaRef ds:uri="a559ef0d-15a6-43ac-9c2f-e80ed6f8b687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F6162D-5AA5-424D-97E5-E6046B12B2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268867-3DF7-4A83-9DE8-5C8AF2C49595}"/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1053</Words>
  <Application>Microsoft Office PowerPoint</Application>
  <PresentationFormat>Widescreen</PresentationFormat>
  <Paragraphs>223</Paragraphs>
  <Slides>26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Who’s hiding in your mossland?</dc:title>
  <dc:creator>Jamie Lawson</dc:creator>
  <cp:lastModifiedBy>Jamie Lawson</cp:lastModifiedBy>
  <cp:revision>112</cp:revision>
  <dcterms:created xsi:type="dcterms:W3CDTF">2020-01-16T14:13:20Z</dcterms:created>
  <dcterms:modified xsi:type="dcterms:W3CDTF">2020-03-30T13:39:00Z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0x010100F93B406216ED23498A8689E3F6B72DB9</vt:lpwstr>
  </property>
</Properties>
</file>