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84" r:id="rId5"/>
    <p:sldId id="256" r:id="rId6"/>
    <p:sldId id="275" r:id="rId7"/>
    <p:sldId id="257" r:id="rId8"/>
    <p:sldId id="258" r:id="rId9"/>
    <p:sldId id="276" r:id="rId10"/>
    <p:sldId id="259" r:id="rId11"/>
    <p:sldId id="260" r:id="rId12"/>
    <p:sldId id="277" r:id="rId13"/>
    <p:sldId id="261" r:id="rId14"/>
    <p:sldId id="263" r:id="rId15"/>
    <p:sldId id="278" r:id="rId16"/>
    <p:sldId id="262" r:id="rId17"/>
    <p:sldId id="264" r:id="rId18"/>
    <p:sldId id="279" r:id="rId19"/>
    <p:sldId id="265" r:id="rId20"/>
    <p:sldId id="266" r:id="rId21"/>
    <p:sldId id="280" r:id="rId22"/>
    <p:sldId id="267" r:id="rId23"/>
    <p:sldId id="268" r:id="rId24"/>
    <p:sldId id="282" r:id="rId25"/>
    <p:sldId id="272" r:id="rId26"/>
    <p:sldId id="273" r:id="rId27"/>
    <p:sldId id="281" r:id="rId28"/>
    <p:sldId id="274" r:id="rId29"/>
    <p:sldId id="28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ie Lawson" initials="JL" lastIdx="1" clrIdx="0">
    <p:extLst>
      <p:ext uri="{19B8F6BF-5375-455C-9EA6-DF929625EA0E}">
        <p15:presenceInfo xmlns:p15="http://schemas.microsoft.com/office/powerpoint/2012/main" userId="S-1-12-1-2327302053-1103389217-2007186356-41623078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699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871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919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023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086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089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963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689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808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6162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896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628A3-2984-434F-AE05-42458A88017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826D7-A0CE-4685-980E-32B429B9F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22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audio" Target="../media/audio1.wav"/><Relationship Id="rId10" Type="http://schemas.openxmlformats.org/officeDocument/2006/relationships/image" Target="../media/image6.jpe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.png"/><Relationship Id="rId7" Type="http://schemas.openxmlformats.org/officeDocument/2006/relationships/audio" Target="../media/audio3.wav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3.xml"/><Relationship Id="rId5" Type="http://schemas.openxmlformats.org/officeDocument/2006/relationships/image" Target="../media/image20.jpeg"/><Relationship Id="rId10" Type="http://schemas.openxmlformats.org/officeDocument/2006/relationships/audio" Target="../media/audio2.wav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20.jpeg"/><Relationship Id="rId7" Type="http://schemas.openxmlformats.org/officeDocument/2006/relationships/image" Target="../media/image1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1.jpe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jpeg"/><Relationship Id="rId7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23.png"/><Relationship Id="rId5" Type="http://schemas.openxmlformats.org/officeDocument/2006/relationships/image" Target="../media/image20.jpe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1.png"/><Relationship Id="rId7" Type="http://schemas.openxmlformats.org/officeDocument/2006/relationships/slide" Target="slide16.xml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2" Type="http://schemas.openxmlformats.org/officeDocument/2006/relationships/slide" Target="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0.png"/><Relationship Id="rId10" Type="http://schemas.openxmlformats.org/officeDocument/2006/relationships/audio" Target="../media/audio3.wav"/><Relationship Id="rId4" Type="http://schemas.openxmlformats.org/officeDocument/2006/relationships/image" Target="../media/image1.png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8.jpeg"/><Relationship Id="rId10" Type="http://schemas.openxmlformats.org/officeDocument/2006/relationships/image" Target="../media/image14.png"/><Relationship Id="rId4" Type="http://schemas.openxmlformats.org/officeDocument/2006/relationships/image" Target="../media/image27.png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audio" Target="../media/audio3.wav"/><Relationship Id="rId5" Type="http://schemas.openxmlformats.org/officeDocument/2006/relationships/image" Target="../media/image1.png"/><Relationship Id="rId10" Type="http://schemas.openxmlformats.org/officeDocument/2006/relationships/slide" Target="slide4.xml"/><Relationship Id="rId4" Type="http://schemas.openxmlformats.org/officeDocument/2006/relationships/image" Target="../media/image9.tiff"/><Relationship Id="rId9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1.png"/><Relationship Id="rId7" Type="http://schemas.openxmlformats.org/officeDocument/2006/relationships/slide" Target="slide22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1.png"/><Relationship Id="rId7" Type="http://schemas.openxmlformats.org/officeDocument/2006/relationships/slide" Target="slide25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1.png"/><Relationship Id="rId10" Type="http://schemas.openxmlformats.org/officeDocument/2006/relationships/image" Target="../media/image34.png"/><Relationship Id="rId4" Type="http://schemas.openxmlformats.org/officeDocument/2006/relationships/image" Target="../media/image10.png"/><Relationship Id="rId9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xeno-canto.org/393959" TargetMode="External"/><Relationship Id="rId3" Type="http://schemas.openxmlformats.org/officeDocument/2006/relationships/hyperlink" Target="http://www.carbonlandscape.org.uk/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3.jpe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image" Target="../media/image9.tiff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0" Type="http://schemas.openxmlformats.org/officeDocument/2006/relationships/image" Target="../media/image14.png"/><Relationship Id="rId4" Type="http://schemas.openxmlformats.org/officeDocument/2006/relationships/image" Target="../media/image9.tiff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png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0" Type="http://schemas.openxmlformats.org/officeDocument/2006/relationships/audio" Target="../media/audio3.wav"/><Relationship Id="rId4" Type="http://schemas.openxmlformats.org/officeDocument/2006/relationships/image" Target="../media/image15.tiff"/><Relationship Id="rId9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image" Target="../media/image15.tiff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openxmlformats.org/officeDocument/2006/relationships/hyperlink" Target="http://www.xeno-canto.org/519898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0" Type="http://schemas.openxmlformats.org/officeDocument/2006/relationships/image" Target="../media/image14.png"/><Relationship Id="rId4" Type="http://schemas.openxmlformats.org/officeDocument/2006/relationships/image" Target="../media/image15.tiff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audio" Target="../media/audio3.wav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5" Type="http://schemas.openxmlformats.org/officeDocument/2006/relationships/audio" Target="../media/audio2.wav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>
              <a:snd r:embed="rId5" name="chimes.wav"/>
            </a:hlinkClick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346" y="2735067"/>
            <a:ext cx="5284865" cy="3713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7658" y="449737"/>
            <a:ext cx="2949194" cy="29491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9907" y="1117142"/>
            <a:ext cx="97717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>
                <a:latin typeface="Arial Rounded MT Bold" panose="020F0704030504030204" pitchFamily="34" charset="0"/>
              </a:rPr>
              <a:t>Who’s hiding in your…</a:t>
            </a:r>
            <a:endParaRPr lang="en-GB" sz="6000" dirty="0">
              <a:latin typeface="Arial Rounded MT Bold" panose="020F07040305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00701" y="2273402"/>
            <a:ext cx="4004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…Wetland?</a:t>
            </a:r>
            <a:endParaRPr lang="en-GB" sz="5400" dirty="0">
              <a:solidFill>
                <a:schemeClr val="accent5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09373" y="3188289"/>
            <a:ext cx="60459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Arial Rounded MT Bold" panose="020F0704030504030204" pitchFamily="34" charset="0"/>
              </a:rPr>
              <a:t>Let’s find out!</a:t>
            </a:r>
            <a:endParaRPr lang="en-GB" sz="4400" dirty="0">
              <a:latin typeface="Arial Rounded MT Bold" panose="020F07040305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045" y="1812951"/>
            <a:ext cx="2873991" cy="2873991"/>
          </a:xfrm>
          <a:prstGeom prst="rect">
            <a:avLst/>
          </a:prstGeom>
        </p:spPr>
      </p:pic>
      <p:pic>
        <p:nvPicPr>
          <p:cNvPr id="11" name="XC393959 - Soundsca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62536" y="6193137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299" y="4781257"/>
            <a:ext cx="2059864" cy="8192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9246" y="4853408"/>
            <a:ext cx="1693592" cy="7653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7606" y="4447438"/>
            <a:ext cx="1735435" cy="135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0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08" y="696036"/>
            <a:ext cx="10711183" cy="43263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02850" y="4564152"/>
            <a:ext cx="5532841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latin typeface="Arial Rounded MT Bold" panose="020F0704030504030204" pitchFamily="34" charset="0"/>
              </a:rPr>
              <a:t>	</a:t>
            </a:r>
            <a:r>
              <a:rPr lang="en-GB" sz="2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a) Field Vole</a:t>
            </a:r>
          </a:p>
          <a:p>
            <a:r>
              <a:rPr lang="en-GB" sz="2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	b) Bank Vole</a:t>
            </a:r>
          </a:p>
          <a:p>
            <a:r>
              <a:rPr lang="en-GB" sz="2600" dirty="0">
                <a:solidFill>
                  <a:schemeClr val="accent5">
                    <a:lumMod val="50000"/>
                  </a:schemeClr>
                </a:solidFill>
                <a:latin typeface="Arial Rounded MT Bold" panose="020F0704030504030204" pitchFamily="34" charset="0"/>
              </a:rPr>
              <a:t>	c) Water Vole</a:t>
            </a:r>
          </a:p>
          <a:p>
            <a:endParaRPr lang="en-GB" sz="2600" dirty="0">
              <a:latin typeface="Arial Rounded MT Bold" panose="020F07040305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"/>
          <p:cNvSpPr>
            <a:spLocks noGrp="1"/>
          </p:cNvSpPr>
          <p:nvPr>
            <p:ph type="ctrTitle"/>
          </p:nvPr>
        </p:nvSpPr>
        <p:spPr>
          <a:xfrm>
            <a:off x="779033" y="0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Logo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5541819" y="763088"/>
            <a:ext cx="5070764" cy="2700548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864991" y="1173256"/>
            <a:ext cx="45451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sz="2400" i="1" dirty="0" smtClean="0">
                <a:latin typeface="Arial Rounded MT Bold" panose="020F0704030504030204" pitchFamily="34" charset="0"/>
              </a:rPr>
              <a:t>Water </a:t>
            </a:r>
            <a:r>
              <a:rPr lang="en-GB" sz="2400" i="1" dirty="0">
                <a:latin typeface="Arial Rounded MT Bold" panose="020F0704030504030204" pitchFamily="34" charset="0"/>
              </a:rPr>
              <a:t>voles can be twice the size of Field Voles! Rats are even bigger, but have long, hairless tails, voles have shorter, furry tails.</a:t>
            </a:r>
          </a:p>
        </p:txBody>
      </p:sp>
      <p:pic>
        <p:nvPicPr>
          <p:cNvPr id="20" name="Swoo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81" y="422222"/>
            <a:ext cx="5748253" cy="4138976"/>
          </a:xfrm>
          <a:prstGeom prst="rect">
            <a:avLst/>
          </a:prstGeom>
        </p:spPr>
      </p:pic>
      <p:sp>
        <p:nvSpPr>
          <p:cNvPr id="13" name="Question"/>
          <p:cNvSpPr>
            <a:spLocks noGrp="1"/>
          </p:cNvSpPr>
          <p:nvPr>
            <p:ph type="subTitle" idx="1"/>
          </p:nvPr>
        </p:nvSpPr>
        <p:spPr>
          <a:xfrm>
            <a:off x="724508" y="4550157"/>
            <a:ext cx="5496184" cy="1483030"/>
          </a:xfrm>
          <a:solidFill>
            <a:schemeClr val="bg1"/>
          </a:solidFill>
          <a:ln>
            <a:noFill/>
          </a:ln>
        </p:spPr>
        <p:txBody>
          <a:bodyPr>
            <a:normAutofit fontScale="92500"/>
          </a:bodyPr>
          <a:lstStyle/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</a:t>
            </a:r>
            <a:r>
              <a:rPr lang="en-GB" sz="2600" dirty="0">
                <a:latin typeface="Arial Rounded MT Bold" panose="020F0704030504030204" pitchFamily="34" charset="0"/>
                <a:cs typeface="Arial" panose="020B0604020202020204" pitchFamily="34" charset="0"/>
              </a:rPr>
              <a:t>3</a:t>
            </a:r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. 				</a:t>
            </a:r>
          </a:p>
          <a:p>
            <a:pPr algn="l"/>
            <a:r>
              <a:rPr lang="en-GB" sz="2600" dirty="0" smtClean="0">
                <a:latin typeface="Arial Rounded MT Bold" panose="020F0704030504030204" pitchFamily="34" charset="0"/>
              </a:rPr>
              <a:t>Which </a:t>
            </a:r>
            <a:r>
              <a:rPr lang="en-GB" sz="2600" dirty="0">
                <a:latin typeface="Arial Rounded MT Bold" panose="020F0704030504030204" pitchFamily="34" charset="0"/>
              </a:rPr>
              <a:t>is the biggest kind of vole? </a:t>
            </a:r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hlinkClick r:id="" action="ppaction://hlinkshowjump?jump=nextslide">
              <a:snd r:embed="rId7" name="chimes.wav"/>
            </a:hlinkClick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0868" y="2913616"/>
            <a:ext cx="2630711" cy="184851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9636488" y="5770847"/>
            <a:ext cx="126669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Karen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Lloyd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43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3003" y="723330"/>
            <a:ext cx="3669844" cy="43949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02850" y="4564152"/>
            <a:ext cx="5204803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latin typeface="Arial Rounded MT Bold" panose="020F0704030504030204" pitchFamily="34" charset="0"/>
              </a:rPr>
              <a:t>	a) R</a:t>
            </a:r>
            <a:r>
              <a:rPr lang="en-GB" sz="2600" dirty="0" smtClean="0">
                <a:latin typeface="Arial Rounded MT Bold" panose="020F0704030504030204" pitchFamily="34" charset="0"/>
              </a:rPr>
              <a:t>eeds</a:t>
            </a:r>
            <a:endParaRPr lang="en-GB" sz="2600" dirty="0">
              <a:latin typeface="Arial Rounded MT Bold" panose="020F0704030504030204" pitchFamily="34" charset="0"/>
            </a:endParaRPr>
          </a:p>
          <a:p>
            <a:r>
              <a:rPr lang="en-GB" sz="2600" dirty="0">
                <a:latin typeface="Arial Rounded MT Bold" panose="020F0704030504030204" pitchFamily="34" charset="0"/>
              </a:rPr>
              <a:t>	b) </a:t>
            </a:r>
            <a:r>
              <a:rPr lang="en-GB" sz="2600" dirty="0" smtClean="0">
                <a:latin typeface="Arial Rounded MT Bold" panose="020F0704030504030204" pitchFamily="34" charset="0"/>
              </a:rPr>
              <a:t>Tree</a:t>
            </a:r>
            <a:endParaRPr lang="en-GB" sz="2600" dirty="0">
              <a:latin typeface="Arial Rounded MT Bold" panose="020F0704030504030204" pitchFamily="34" charset="0"/>
            </a:endParaRPr>
          </a:p>
          <a:p>
            <a:r>
              <a:rPr lang="en-GB" sz="2600" dirty="0">
                <a:latin typeface="Arial Rounded MT Bold" panose="020F0704030504030204" pitchFamily="34" charset="0"/>
              </a:rPr>
              <a:t>	c) </a:t>
            </a:r>
            <a:r>
              <a:rPr lang="en-GB" sz="2600" dirty="0" smtClean="0">
                <a:latin typeface="Arial Rounded MT Bold" panose="020F0704030504030204" pitchFamily="34" charset="0"/>
              </a:rPr>
              <a:t>Hedge</a:t>
            </a:r>
            <a:endParaRPr lang="en-GB" sz="2600" dirty="0">
              <a:latin typeface="Arial Rounded MT Bold" panose="020F0704030504030204" pitchFamily="34" charset="0"/>
            </a:endParaRPr>
          </a:p>
          <a:p>
            <a:endParaRPr lang="en-GB" sz="2600" dirty="0">
              <a:latin typeface="Arial Rounded MT Bold" panose="020F07040305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Title"/>
          <p:cNvSpPr>
            <a:spLocks noGrp="1"/>
          </p:cNvSpPr>
          <p:nvPr>
            <p:ph type="ctrTitle"/>
          </p:nvPr>
        </p:nvSpPr>
        <p:spPr>
          <a:xfrm>
            <a:off x="779033" y="0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Logo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3694" y="723331"/>
            <a:ext cx="3341998" cy="3852346"/>
          </a:xfrm>
          <a:prstGeom prst="rect">
            <a:avLst/>
          </a:prstGeom>
        </p:spPr>
      </p:pic>
      <p:pic>
        <p:nvPicPr>
          <p:cNvPr id="6" name="Background">
            <a:hlinkClick r:id="rId6" action="ppaction://hlinksldjump">
              <a:snd r:embed="rId7" name="applause.wav"/>
            </a:hlinkClick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09" y="709684"/>
            <a:ext cx="3653528" cy="4094328"/>
          </a:xfrm>
          <a:prstGeom prst="rect">
            <a:avLst/>
          </a:prstGeom>
        </p:spPr>
      </p:pic>
      <p:sp>
        <p:nvSpPr>
          <p:cNvPr id="13" name="Question"/>
          <p:cNvSpPr>
            <a:spLocks noGrp="1"/>
          </p:cNvSpPr>
          <p:nvPr>
            <p:ph type="subTitle" idx="1"/>
          </p:nvPr>
        </p:nvSpPr>
        <p:spPr>
          <a:xfrm>
            <a:off x="724508" y="4550156"/>
            <a:ext cx="5537748" cy="1486377"/>
          </a:xfrm>
          <a:solidFill>
            <a:schemeClr val="bg1"/>
          </a:solidFill>
          <a:ln>
            <a:noFill/>
          </a:ln>
        </p:spPr>
        <p:txBody>
          <a:bodyPr>
            <a:normAutofit fontScale="92500"/>
          </a:bodyPr>
          <a:lstStyle/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4. 				</a:t>
            </a:r>
          </a:p>
          <a:p>
            <a:pPr algn="l"/>
            <a:r>
              <a:rPr lang="en-GB" sz="2600" dirty="0">
                <a:latin typeface="Arial Rounded MT Bold" panose="020F0704030504030204" pitchFamily="34" charset="0"/>
              </a:rPr>
              <a:t>Where does the Reed Warbler make its nest?</a:t>
            </a:r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29600" y="5846618"/>
            <a:ext cx="3629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Amy Lewis/Mark Hamblin2020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Vision/ Chris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Gomersall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/2020VISION</a:t>
            </a:r>
          </a:p>
        </p:txBody>
      </p:sp>
      <p:pic>
        <p:nvPicPr>
          <p:cNvPr id="21" name="Swoos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8" name="Rectangle 7">
            <a:hlinkClick r:id="" action="ppaction://hlinkshowjump?jump=nextslide">
              <a:snd r:embed="rId10" name="whoosh.wav"/>
            </a:hlinkClick>
          </p:cNvPr>
          <p:cNvSpPr/>
          <p:nvPr/>
        </p:nvSpPr>
        <p:spPr>
          <a:xfrm>
            <a:off x="6858000" y="5025058"/>
            <a:ext cx="1704109" cy="764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rId6" action="ppaction://hlinksldjump">
              <a:snd r:embed="rId7" name="applause.wav"/>
            </a:hlinkClick>
          </p:cNvPr>
          <p:cNvSpPr/>
          <p:nvPr/>
        </p:nvSpPr>
        <p:spPr>
          <a:xfrm>
            <a:off x="6566897" y="4628059"/>
            <a:ext cx="2587925" cy="344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6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3003" y="723330"/>
            <a:ext cx="3669844" cy="43949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3694" y="723331"/>
            <a:ext cx="3341998" cy="385234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902850" y="4564152"/>
            <a:ext cx="5204803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latin typeface="Arial Rounded MT Bold" panose="020F0704030504030204" pitchFamily="34" charset="0"/>
              </a:rPr>
              <a:t>	a) R</a:t>
            </a:r>
            <a:r>
              <a:rPr lang="en-GB" sz="2600" dirty="0" smtClean="0">
                <a:latin typeface="Arial Rounded MT Bold" panose="020F0704030504030204" pitchFamily="34" charset="0"/>
              </a:rPr>
              <a:t>eeds</a:t>
            </a:r>
            <a:endParaRPr lang="en-GB" sz="2600" dirty="0">
              <a:latin typeface="Arial Rounded MT Bold" panose="020F0704030504030204" pitchFamily="34" charset="0"/>
            </a:endParaRPr>
          </a:p>
          <a:p>
            <a:r>
              <a:rPr lang="en-GB" sz="2600" dirty="0">
                <a:latin typeface="Arial Rounded MT Bold" panose="020F0704030504030204" pitchFamily="34" charset="0"/>
              </a:rPr>
              <a:t>	b) </a:t>
            </a:r>
            <a:r>
              <a:rPr lang="en-GB" sz="2600" dirty="0" smtClean="0">
                <a:latin typeface="Arial Rounded MT Bold" panose="020F0704030504030204" pitchFamily="34" charset="0"/>
              </a:rPr>
              <a:t>Tree</a:t>
            </a:r>
            <a:endParaRPr lang="en-GB" sz="2600" dirty="0">
              <a:latin typeface="Arial Rounded MT Bold" panose="020F0704030504030204" pitchFamily="34" charset="0"/>
            </a:endParaRPr>
          </a:p>
          <a:p>
            <a:r>
              <a:rPr lang="en-GB" sz="2600" dirty="0">
                <a:latin typeface="Arial Rounded MT Bold" panose="020F0704030504030204" pitchFamily="34" charset="0"/>
              </a:rPr>
              <a:t>	c) </a:t>
            </a:r>
            <a:r>
              <a:rPr lang="en-GB" sz="2600" dirty="0" smtClean="0">
                <a:latin typeface="Arial Rounded MT Bold" panose="020F0704030504030204" pitchFamily="34" charset="0"/>
              </a:rPr>
              <a:t>Hedge</a:t>
            </a:r>
            <a:endParaRPr lang="en-GB" sz="2600" dirty="0">
              <a:latin typeface="Arial Rounded MT Bold" panose="020F0704030504030204" pitchFamily="34" charset="0"/>
            </a:endParaRPr>
          </a:p>
          <a:p>
            <a:endParaRPr lang="en-GB" sz="2600" dirty="0">
              <a:latin typeface="Arial Rounded MT Bold" panose="020F07040305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Background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09" y="709684"/>
            <a:ext cx="3653528" cy="4094328"/>
          </a:xfrm>
          <a:prstGeom prst="rect">
            <a:avLst/>
          </a:prstGeom>
        </p:spPr>
      </p:pic>
      <p:sp>
        <p:nvSpPr>
          <p:cNvPr id="22" name="Title"/>
          <p:cNvSpPr>
            <a:spLocks noGrp="1"/>
          </p:cNvSpPr>
          <p:nvPr>
            <p:ph type="ctrTitle"/>
          </p:nvPr>
        </p:nvSpPr>
        <p:spPr>
          <a:xfrm>
            <a:off x="779033" y="0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Logo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475180" y="5737720"/>
            <a:ext cx="16459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Stefan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Johansson</a:t>
            </a:r>
          </a:p>
        </p:txBody>
      </p:sp>
      <p:sp>
        <p:nvSpPr>
          <p:cNvPr id="14" name="Question"/>
          <p:cNvSpPr>
            <a:spLocks noGrp="1"/>
          </p:cNvSpPr>
          <p:nvPr>
            <p:ph type="subTitle" idx="1"/>
          </p:nvPr>
        </p:nvSpPr>
        <p:spPr>
          <a:xfrm>
            <a:off x="724509" y="4550156"/>
            <a:ext cx="5537747" cy="1486377"/>
          </a:xfrm>
          <a:solidFill>
            <a:schemeClr val="bg1"/>
          </a:solidFill>
          <a:ln>
            <a:noFill/>
          </a:ln>
        </p:spPr>
        <p:txBody>
          <a:bodyPr>
            <a:normAutofit fontScale="92500"/>
          </a:bodyPr>
          <a:lstStyle/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4. 				</a:t>
            </a:r>
          </a:p>
          <a:p>
            <a:pPr algn="l"/>
            <a:r>
              <a:rPr lang="en-GB" sz="2600" dirty="0">
                <a:latin typeface="Arial Rounded MT Bold" panose="020F0704030504030204" pitchFamily="34" charset="0"/>
              </a:rPr>
              <a:t>Where does the Reed Warbler make its nest?</a:t>
            </a:r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Swoos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229600" y="5846618"/>
            <a:ext cx="3629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Amy Lewis/Mark Hamblin2020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Vision/ Chris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Gomersall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/2020VISION</a:t>
            </a:r>
          </a:p>
        </p:txBody>
      </p:sp>
      <p:sp>
        <p:nvSpPr>
          <p:cNvPr id="28" name="Horizontal Scroll 27">
            <a:hlinkClick r:id="" action="ppaction://hlinkshowjump?jump=previousslide"/>
          </p:cNvPr>
          <p:cNvSpPr/>
          <p:nvPr/>
        </p:nvSpPr>
        <p:spPr>
          <a:xfrm>
            <a:off x="6342634" y="1177095"/>
            <a:ext cx="4157932" cy="251791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6834339" y="1824985"/>
            <a:ext cx="3174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30" name="Picture 29">
            <a:hlinkClick r:id="" action="ppaction://hlinkshowjump?jump=previousslide">
              <a:snd r:embed="rId8" name="whoosh.wav"/>
            </a:hlinkClick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85769" y="856946"/>
            <a:ext cx="4494610" cy="315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0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09" y="709684"/>
            <a:ext cx="3653528" cy="40943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3003" y="723330"/>
            <a:ext cx="3669844" cy="4394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3694" y="723331"/>
            <a:ext cx="3341998" cy="3852346"/>
          </a:xfrm>
          <a:prstGeom prst="rect">
            <a:avLst/>
          </a:prstGeom>
        </p:spPr>
      </p:pic>
      <p:sp>
        <p:nvSpPr>
          <p:cNvPr id="21" name="Title"/>
          <p:cNvSpPr>
            <a:spLocks noGrp="1"/>
          </p:cNvSpPr>
          <p:nvPr>
            <p:ph type="ctrTitle"/>
          </p:nvPr>
        </p:nvSpPr>
        <p:spPr>
          <a:xfrm>
            <a:off x="779033" y="0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Logo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sp>
        <p:nvSpPr>
          <p:cNvPr id="4" name="Vertical Scroll 3">
            <a:hlinkClick r:id="" action="ppaction://hlinkshowjump?jump=nextslide"/>
          </p:cNvPr>
          <p:cNvSpPr/>
          <p:nvPr/>
        </p:nvSpPr>
        <p:spPr>
          <a:xfrm>
            <a:off x="4362902" y="930452"/>
            <a:ext cx="4101353" cy="2487921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860444" y="1350540"/>
            <a:ext cx="3217369" cy="1870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i="1" dirty="0" smtClean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</a:t>
            </a:r>
            <a:r>
              <a:rPr lang="en-GB" i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take over a week to build the nest, and some reed warblers re-use the materials to build a second nest. Great recycling!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75180" y="5737720"/>
            <a:ext cx="16459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Stefan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Johansson</a:t>
            </a:r>
          </a:p>
        </p:txBody>
      </p:sp>
      <p:sp>
        <p:nvSpPr>
          <p:cNvPr id="13" name="Question"/>
          <p:cNvSpPr>
            <a:spLocks noGrp="1"/>
          </p:cNvSpPr>
          <p:nvPr>
            <p:ph type="subTitle" idx="1"/>
          </p:nvPr>
        </p:nvSpPr>
        <p:spPr>
          <a:xfrm>
            <a:off x="724509" y="4550156"/>
            <a:ext cx="5537748" cy="1486377"/>
          </a:xfrm>
          <a:solidFill>
            <a:schemeClr val="bg1"/>
          </a:solidFill>
          <a:ln>
            <a:noFill/>
          </a:ln>
        </p:spPr>
        <p:txBody>
          <a:bodyPr>
            <a:normAutofit fontScale="92500"/>
          </a:bodyPr>
          <a:lstStyle/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4. 				</a:t>
            </a:r>
          </a:p>
          <a:p>
            <a:pPr algn="l"/>
            <a:r>
              <a:rPr lang="en-GB" sz="2600" dirty="0">
                <a:latin typeface="Arial Rounded MT Bold" panose="020F0704030504030204" pitchFamily="34" charset="0"/>
              </a:rPr>
              <a:t>Where does the Reed Warbler make its nest?</a:t>
            </a:r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4304" y="4517075"/>
            <a:ext cx="5204803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	a) R</a:t>
            </a:r>
            <a:r>
              <a:rPr lang="en-GB" sz="2600" dirty="0" smtClean="0">
                <a:solidFill>
                  <a:schemeClr val="accent4">
                    <a:lumMod val="75000"/>
                  </a:schemeClr>
                </a:solidFill>
                <a:latin typeface="Arial Rounded MT Bold" panose="020F0704030504030204" pitchFamily="34" charset="0"/>
              </a:rPr>
              <a:t>eeds</a:t>
            </a:r>
            <a:endParaRPr lang="en-GB" sz="2600" dirty="0">
              <a:solidFill>
                <a:schemeClr val="accent4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en-GB" sz="2600" dirty="0">
                <a:latin typeface="Arial Rounded MT Bold" panose="020F0704030504030204" pitchFamily="34" charset="0"/>
              </a:rPr>
              <a:t>	</a:t>
            </a:r>
            <a:r>
              <a:rPr lang="en-GB" sz="2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b) </a:t>
            </a:r>
            <a:r>
              <a:rPr lang="en-GB" sz="26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Tree</a:t>
            </a:r>
            <a:endParaRPr lang="en-GB" sz="26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r>
              <a:rPr lang="en-GB" sz="2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	c) </a:t>
            </a:r>
            <a:r>
              <a:rPr lang="en-GB" sz="26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Hedge</a:t>
            </a:r>
            <a:endParaRPr lang="en-GB" sz="26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endParaRPr lang="en-GB" sz="2600" dirty="0">
              <a:latin typeface="Arial Rounded MT Bold" panose="020F07040305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29600" y="5846618"/>
            <a:ext cx="3629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Amy Lewis/Mark Hamblin2020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Vision/ Chris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Gomersall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/2020VISION</a:t>
            </a:r>
          </a:p>
        </p:txBody>
      </p:sp>
      <p:pic>
        <p:nvPicPr>
          <p:cNvPr id="22" name="Swoos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20" y="368188"/>
            <a:ext cx="5394639" cy="3884359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>
              <a:snd r:embed="rId9" name="chimes.wav"/>
            </a:hlinkClick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6066" y="2824953"/>
            <a:ext cx="2630711" cy="18485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6128" y="-217049"/>
            <a:ext cx="6928177" cy="498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6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012" y="750626"/>
            <a:ext cx="10680861" cy="40943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"/>
          <p:cNvSpPr>
            <a:spLocks noGrp="1"/>
          </p:cNvSpPr>
          <p:nvPr>
            <p:ph type="ctrTitle"/>
          </p:nvPr>
        </p:nvSpPr>
        <p:spPr>
          <a:xfrm>
            <a:off x="779033" y="0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Logo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sp>
        <p:nvSpPr>
          <p:cNvPr id="13" name="Question"/>
          <p:cNvSpPr>
            <a:spLocks noGrp="1"/>
          </p:cNvSpPr>
          <p:nvPr>
            <p:ph type="subTitle" idx="1"/>
          </p:nvPr>
        </p:nvSpPr>
        <p:spPr>
          <a:xfrm>
            <a:off x="691193" y="4550156"/>
            <a:ext cx="5571063" cy="1486377"/>
          </a:xfrm>
          <a:solidFill>
            <a:schemeClr val="bg1"/>
          </a:solidFill>
          <a:ln>
            <a:noFill/>
          </a:ln>
        </p:spPr>
        <p:txBody>
          <a:bodyPr>
            <a:normAutofit fontScale="92500"/>
          </a:bodyPr>
          <a:lstStyle/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</a:t>
            </a:r>
            <a:r>
              <a:rPr lang="en-GB" sz="2600" dirty="0">
                <a:latin typeface="Arial Rounded MT Bold" panose="020F0704030504030204" pitchFamily="34" charset="0"/>
                <a:cs typeface="Arial" panose="020B0604020202020204" pitchFamily="34" charset="0"/>
              </a:rPr>
              <a:t>5</a:t>
            </a:r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. 				</a:t>
            </a:r>
          </a:p>
          <a:p>
            <a:pPr algn="l"/>
            <a:r>
              <a:rPr lang="en-GB" sz="2600" dirty="0">
                <a:latin typeface="Arial Rounded MT Bold" panose="020F0704030504030204" pitchFamily="34" charset="0"/>
              </a:rPr>
              <a:t>Otters have returned to rivers because…</a:t>
            </a:r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72326" y="4539664"/>
            <a:ext cx="5431547" cy="13542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GB" dirty="0" smtClean="0">
                <a:latin typeface="Arial Rounded MT Bold" panose="020F0704030504030204" pitchFamily="34" charset="0"/>
              </a:rPr>
              <a:t>…</a:t>
            </a:r>
            <a:r>
              <a:rPr lang="en-GB" dirty="0">
                <a:latin typeface="Arial Rounded MT Bold" panose="020F0704030504030204" pitchFamily="34" charset="0"/>
              </a:rPr>
              <a:t>the rivers have become less polluted</a:t>
            </a:r>
            <a:r>
              <a:rPr lang="en-GB" dirty="0" smtClean="0">
                <a:latin typeface="Arial Rounded MT Bold" panose="020F0704030504030204" pitchFamily="34" charset="0"/>
              </a:rPr>
              <a:t>.</a:t>
            </a:r>
          </a:p>
          <a:p>
            <a:pPr marL="342900" indent="-342900">
              <a:buAutoNum type="alphaLcParenR"/>
            </a:pPr>
            <a:endParaRPr lang="en-GB" sz="1400" dirty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b</a:t>
            </a:r>
            <a:r>
              <a:rPr lang="en-GB" dirty="0">
                <a:latin typeface="Arial Rounded MT Bold" panose="020F0704030504030204" pitchFamily="34" charset="0"/>
              </a:rPr>
              <a:t>) …the otters have come back from holiday</a:t>
            </a:r>
            <a:r>
              <a:rPr lang="en-GB" dirty="0" smtClean="0">
                <a:latin typeface="Arial Rounded MT Bold" panose="020F0704030504030204" pitchFamily="34" charset="0"/>
              </a:rPr>
              <a:t>.</a:t>
            </a:r>
          </a:p>
          <a:p>
            <a:endParaRPr lang="en-GB" sz="1400" dirty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c</a:t>
            </a:r>
            <a:r>
              <a:rPr lang="en-GB" dirty="0">
                <a:latin typeface="Arial Rounded MT Bold" panose="020F0704030504030204" pitchFamily="34" charset="0"/>
              </a:rPr>
              <a:t>) …people have planted pretty flowers</a:t>
            </a:r>
            <a:r>
              <a:rPr lang="en-GB" dirty="0" smtClean="0">
                <a:latin typeface="Arial Rounded MT Bold" panose="020F0704030504030204" pitchFamily="34" charset="0"/>
              </a:rPr>
              <a:t>.</a:t>
            </a:r>
            <a:endParaRPr lang="en-GB" dirty="0">
              <a:latin typeface="Arial Rounded MT Bold" panose="020F07040305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6845" y="5904754"/>
            <a:ext cx="227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Peter Cairns/2020VISION</a:t>
            </a:r>
          </a:p>
        </p:txBody>
      </p:sp>
      <p:pic>
        <p:nvPicPr>
          <p:cNvPr id="17" name="Swoo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8" name="Rectangle 7">
            <a:hlinkClick r:id="" action="ppaction://hlinkshowjump?jump=nextslide">
              <a:snd r:embed="rId6" name="whoosh.wav"/>
            </a:hlinkClick>
          </p:cNvPr>
          <p:cNvSpPr/>
          <p:nvPr/>
        </p:nvSpPr>
        <p:spPr>
          <a:xfrm>
            <a:off x="5972326" y="5125113"/>
            <a:ext cx="5055079" cy="790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rId7" action="ppaction://hlinksldjump">
              <a:snd r:embed="rId8" name="applause.wav"/>
            </a:hlinkClick>
          </p:cNvPr>
          <p:cNvSpPr/>
          <p:nvPr/>
        </p:nvSpPr>
        <p:spPr>
          <a:xfrm>
            <a:off x="5972326" y="4528791"/>
            <a:ext cx="4863835" cy="424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17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012" y="750626"/>
            <a:ext cx="10680861" cy="40943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itle"/>
          <p:cNvSpPr>
            <a:spLocks noGrp="1"/>
          </p:cNvSpPr>
          <p:nvPr>
            <p:ph type="ctrTitle"/>
          </p:nvPr>
        </p:nvSpPr>
        <p:spPr>
          <a:xfrm>
            <a:off x="779033" y="0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Logo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sp>
        <p:nvSpPr>
          <p:cNvPr id="23" name="Question"/>
          <p:cNvSpPr txBox="1">
            <a:spLocks/>
          </p:cNvSpPr>
          <p:nvPr/>
        </p:nvSpPr>
        <p:spPr>
          <a:xfrm>
            <a:off x="691193" y="4550156"/>
            <a:ext cx="5571063" cy="1486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60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5. 				</a:t>
            </a:r>
          </a:p>
          <a:p>
            <a:pPr algn="l"/>
            <a:r>
              <a:rPr lang="en-GB" sz="2600" smtClean="0">
                <a:latin typeface="Arial Rounded MT Bold" panose="020F0704030504030204" pitchFamily="34" charset="0"/>
              </a:rPr>
              <a:t>Otters have returned to rivers because…</a:t>
            </a:r>
            <a:r>
              <a:rPr lang="en-GB" sz="2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72326" y="4539664"/>
            <a:ext cx="5431547" cy="13542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GB" dirty="0" smtClean="0">
                <a:latin typeface="Arial Rounded MT Bold" panose="020F0704030504030204" pitchFamily="34" charset="0"/>
              </a:rPr>
              <a:t>…</a:t>
            </a:r>
            <a:r>
              <a:rPr lang="en-GB" dirty="0">
                <a:latin typeface="Arial Rounded MT Bold" panose="020F0704030504030204" pitchFamily="34" charset="0"/>
              </a:rPr>
              <a:t>the rivers have become less polluted</a:t>
            </a:r>
            <a:r>
              <a:rPr lang="en-GB" dirty="0" smtClean="0">
                <a:latin typeface="Arial Rounded MT Bold" panose="020F0704030504030204" pitchFamily="34" charset="0"/>
              </a:rPr>
              <a:t>.</a:t>
            </a:r>
          </a:p>
          <a:p>
            <a:pPr marL="342900" indent="-342900">
              <a:buAutoNum type="alphaLcParenR"/>
            </a:pPr>
            <a:endParaRPr lang="en-GB" sz="1400" dirty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b</a:t>
            </a:r>
            <a:r>
              <a:rPr lang="en-GB" dirty="0">
                <a:latin typeface="Arial Rounded MT Bold" panose="020F0704030504030204" pitchFamily="34" charset="0"/>
              </a:rPr>
              <a:t>) …the otters have come back from holiday</a:t>
            </a:r>
            <a:r>
              <a:rPr lang="en-GB" dirty="0" smtClean="0">
                <a:latin typeface="Arial Rounded MT Bold" panose="020F0704030504030204" pitchFamily="34" charset="0"/>
              </a:rPr>
              <a:t>.</a:t>
            </a:r>
          </a:p>
          <a:p>
            <a:endParaRPr lang="en-GB" sz="1400" dirty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c</a:t>
            </a:r>
            <a:r>
              <a:rPr lang="en-GB" dirty="0">
                <a:latin typeface="Arial Rounded MT Bold" panose="020F0704030504030204" pitchFamily="34" charset="0"/>
              </a:rPr>
              <a:t>) …people have planted pretty flowers</a:t>
            </a:r>
            <a:r>
              <a:rPr lang="en-GB" dirty="0" smtClean="0">
                <a:latin typeface="Arial Rounded MT Bold" panose="020F0704030504030204" pitchFamily="34" charset="0"/>
              </a:rPr>
              <a:t>.</a:t>
            </a:r>
            <a:endParaRPr lang="en-GB" dirty="0">
              <a:latin typeface="Arial Rounded MT Bold" panose="020F07040305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46845" y="5904754"/>
            <a:ext cx="227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Peter Cairns/2020VISION</a:t>
            </a:r>
          </a:p>
        </p:txBody>
      </p:sp>
      <p:pic>
        <p:nvPicPr>
          <p:cNvPr id="22" name="Swoo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6" name="Horizontal Scroll 25">
            <a:hlinkClick r:id="" action="ppaction://hlinkshowjump?jump=previousslide"/>
          </p:cNvPr>
          <p:cNvSpPr/>
          <p:nvPr/>
        </p:nvSpPr>
        <p:spPr>
          <a:xfrm>
            <a:off x="6342634" y="1177095"/>
            <a:ext cx="4157932" cy="251791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6834339" y="1824985"/>
            <a:ext cx="3174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8" name="Picture 27">
            <a:hlinkClick r:id="" action="ppaction://hlinkshowjump?jump=previousslide">
              <a:snd r:embed="rId6" name="whoosh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85769" y="856946"/>
            <a:ext cx="4494610" cy="315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012" y="750626"/>
            <a:ext cx="10680861" cy="40943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"/>
          <p:cNvSpPr>
            <a:spLocks noGrp="1"/>
          </p:cNvSpPr>
          <p:nvPr>
            <p:ph type="ctrTitle"/>
          </p:nvPr>
        </p:nvSpPr>
        <p:spPr>
          <a:xfrm>
            <a:off x="779033" y="0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Question"/>
          <p:cNvSpPr txBox="1">
            <a:spLocks/>
          </p:cNvSpPr>
          <p:nvPr/>
        </p:nvSpPr>
        <p:spPr>
          <a:xfrm>
            <a:off x="691193" y="4550156"/>
            <a:ext cx="5571063" cy="1486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60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5. 				</a:t>
            </a:r>
          </a:p>
          <a:p>
            <a:pPr algn="l"/>
            <a:r>
              <a:rPr lang="en-GB" sz="2600" smtClean="0">
                <a:latin typeface="Arial Rounded MT Bold" panose="020F0704030504030204" pitchFamily="34" charset="0"/>
              </a:rPr>
              <a:t>Otters have returned to rivers because…</a:t>
            </a:r>
            <a:r>
              <a:rPr lang="en-GB" sz="2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72326" y="4539664"/>
            <a:ext cx="5431547" cy="13542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GB" dirty="0" smtClean="0">
                <a:latin typeface="Arial Rounded MT Bold" panose="020F0704030504030204" pitchFamily="34" charset="0"/>
              </a:rPr>
              <a:t>…</a:t>
            </a:r>
            <a:r>
              <a:rPr lang="en-GB" dirty="0">
                <a:latin typeface="Arial Rounded MT Bold" panose="020F0704030504030204" pitchFamily="34" charset="0"/>
              </a:rPr>
              <a:t>the rivers have become less polluted</a:t>
            </a:r>
            <a:r>
              <a:rPr lang="en-GB" dirty="0" smtClean="0">
                <a:latin typeface="Arial Rounded MT Bold" panose="020F0704030504030204" pitchFamily="34" charset="0"/>
              </a:rPr>
              <a:t>.</a:t>
            </a:r>
          </a:p>
          <a:p>
            <a:pPr marL="342900" indent="-342900">
              <a:buAutoNum type="alphaLcParenR"/>
            </a:pPr>
            <a:endParaRPr lang="en-GB" sz="1400" dirty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b</a:t>
            </a:r>
            <a:r>
              <a:rPr lang="en-GB" dirty="0">
                <a:latin typeface="Arial Rounded MT Bold" panose="020F0704030504030204" pitchFamily="34" charset="0"/>
              </a:rPr>
              <a:t>) …the otters have come back from holiday</a:t>
            </a:r>
            <a:r>
              <a:rPr lang="en-GB" dirty="0" smtClean="0">
                <a:latin typeface="Arial Rounded MT Bold" panose="020F0704030504030204" pitchFamily="34" charset="0"/>
              </a:rPr>
              <a:t>.</a:t>
            </a:r>
          </a:p>
          <a:p>
            <a:endParaRPr lang="en-GB" sz="1400" dirty="0">
              <a:latin typeface="Arial Rounded MT Bold" panose="020F0704030504030204" pitchFamily="34" charset="0"/>
            </a:endParaRPr>
          </a:p>
          <a:p>
            <a:r>
              <a:rPr lang="en-GB" dirty="0" smtClean="0">
                <a:latin typeface="Arial Rounded MT Bold" panose="020F0704030504030204" pitchFamily="34" charset="0"/>
              </a:rPr>
              <a:t>c</a:t>
            </a:r>
            <a:r>
              <a:rPr lang="en-GB" dirty="0">
                <a:latin typeface="Arial Rounded MT Bold" panose="020F0704030504030204" pitchFamily="34" charset="0"/>
              </a:rPr>
              <a:t>) …people have planted pretty flowers</a:t>
            </a:r>
            <a:r>
              <a:rPr lang="en-GB" dirty="0" smtClean="0">
                <a:latin typeface="Arial Rounded MT Bold" panose="020F0704030504030204" pitchFamily="34" charset="0"/>
              </a:rPr>
              <a:t>.</a:t>
            </a:r>
            <a:endParaRPr lang="en-GB" dirty="0">
              <a:latin typeface="Arial Rounded MT Bold" panose="020F07040305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46845" y="5904754"/>
            <a:ext cx="227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Peter Cairns/2020VISION</a:t>
            </a:r>
          </a:p>
        </p:txBody>
      </p:sp>
      <p:sp>
        <p:nvSpPr>
          <p:cNvPr id="4" name="Horizontal Scroll 3"/>
          <p:cNvSpPr/>
          <p:nvPr/>
        </p:nvSpPr>
        <p:spPr>
          <a:xfrm>
            <a:off x="6584149" y="905655"/>
            <a:ext cx="3699164" cy="2424545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i="1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Otters </a:t>
            </a:r>
            <a:r>
              <a:rPr lang="en-GB" i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will only live in clean water. The River Mersey used to be one of the most polluted rivers in Europe, but is now home to Otters.</a:t>
            </a:r>
          </a:p>
        </p:txBody>
      </p:sp>
      <p:pic>
        <p:nvPicPr>
          <p:cNvPr id="18" name="Logo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72326" y="4539664"/>
            <a:ext cx="5204803" cy="13542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GB" dirty="0" smtClean="0">
                <a:solidFill>
                  <a:srgbClr val="00B0F0"/>
                </a:solidFill>
                <a:latin typeface="Arial Rounded MT Bold" panose="020F0704030504030204" pitchFamily="34" charset="0"/>
              </a:rPr>
              <a:t>…</a:t>
            </a:r>
            <a:r>
              <a:rPr lang="en-GB" dirty="0">
                <a:solidFill>
                  <a:srgbClr val="00B0F0"/>
                </a:solidFill>
                <a:latin typeface="Arial Rounded MT Bold" panose="020F0704030504030204" pitchFamily="34" charset="0"/>
              </a:rPr>
              <a:t>the rivers have become less polluted</a:t>
            </a:r>
            <a:r>
              <a:rPr lang="en-GB" dirty="0" smtClean="0">
                <a:solidFill>
                  <a:srgbClr val="00B0F0"/>
                </a:solidFill>
                <a:latin typeface="Arial Rounded MT Bold" panose="020F0704030504030204" pitchFamily="34" charset="0"/>
              </a:rPr>
              <a:t>.</a:t>
            </a:r>
          </a:p>
          <a:p>
            <a:pPr marL="342900" indent="-342900">
              <a:buAutoNum type="alphaLcParenR"/>
            </a:pPr>
            <a:endParaRPr lang="en-GB" sz="1400" dirty="0">
              <a:latin typeface="Arial Rounded MT Bold" panose="020F0704030504030204" pitchFamily="34" charset="0"/>
            </a:endParaRPr>
          </a:p>
          <a:p>
            <a:r>
              <a:rPr lang="en-GB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b</a:t>
            </a:r>
            <a:r>
              <a:rPr lang="en-GB" dirty="0">
                <a:solidFill>
                  <a:schemeClr val="bg1"/>
                </a:solidFill>
                <a:latin typeface="Arial Rounded MT Bold" panose="020F0704030504030204" pitchFamily="34" charset="0"/>
              </a:rPr>
              <a:t>) …the otters have come back from holiday</a:t>
            </a:r>
            <a:r>
              <a:rPr lang="en-GB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.</a:t>
            </a:r>
          </a:p>
          <a:p>
            <a:endParaRPr lang="en-GB" sz="14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r>
              <a:rPr lang="en-GB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c</a:t>
            </a:r>
            <a:r>
              <a:rPr lang="en-GB" dirty="0">
                <a:solidFill>
                  <a:schemeClr val="bg1"/>
                </a:solidFill>
                <a:latin typeface="Arial Rounded MT Bold" panose="020F0704030504030204" pitchFamily="34" charset="0"/>
              </a:rPr>
              <a:t>) …people have planted pretty flowers</a:t>
            </a:r>
            <a:r>
              <a:rPr lang="en-GB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.</a:t>
            </a:r>
            <a:endParaRPr lang="en-GB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325" y="720118"/>
            <a:ext cx="4895128" cy="3524691"/>
          </a:xfrm>
          <a:prstGeom prst="rect">
            <a:avLst/>
          </a:prstGeom>
        </p:spPr>
      </p:pic>
      <p:pic>
        <p:nvPicPr>
          <p:cNvPr id="20" name="Swoos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4" name="Picture 23">
            <a:hlinkClick r:id="" action="ppaction://hlinkshowjump?jump=nextslide">
              <a:snd r:embed="rId7" name="chimes.wav"/>
            </a:hlinkClick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6066" y="2824953"/>
            <a:ext cx="2630711" cy="18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1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68"/>
          <a:stretch/>
        </p:blipFill>
        <p:spPr>
          <a:xfrm>
            <a:off x="4278994" y="723331"/>
            <a:ext cx="3532910" cy="40990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itle"/>
          <p:cNvSpPr txBox="1">
            <a:spLocks/>
          </p:cNvSpPr>
          <p:nvPr/>
        </p:nvSpPr>
        <p:spPr>
          <a:xfrm>
            <a:off x="779033" y="0"/>
            <a:ext cx="10180191" cy="64545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Logo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7553" y="709685"/>
            <a:ext cx="3598139" cy="420351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09" y="723331"/>
            <a:ext cx="3528836" cy="4230806"/>
          </a:xfrm>
          <a:prstGeom prst="rect">
            <a:avLst/>
          </a:prstGeom>
        </p:spPr>
      </p:pic>
      <p:sp>
        <p:nvSpPr>
          <p:cNvPr id="11" name="Question"/>
          <p:cNvSpPr>
            <a:spLocks noGrp="1"/>
          </p:cNvSpPr>
          <p:nvPr>
            <p:ph type="subTitle" idx="1"/>
          </p:nvPr>
        </p:nvSpPr>
        <p:spPr>
          <a:xfrm>
            <a:off x="724508" y="4550156"/>
            <a:ext cx="5537748" cy="1486377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6. 			</a:t>
            </a:r>
          </a:p>
          <a:p>
            <a:pPr algn="l"/>
            <a:r>
              <a:rPr lang="en-GB" sz="2000" dirty="0" smtClean="0">
                <a:latin typeface="Arial Rounded MT Bold" panose="020F0704030504030204" pitchFamily="34" charset="0"/>
              </a:rPr>
              <a:t>Great Crested Newts live in…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92781" y="4565787"/>
            <a:ext cx="5242911" cy="12926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 smtClean="0">
                <a:latin typeface="Arial Rounded MT Bold" panose="020F0704030504030204" pitchFamily="34" charset="0"/>
              </a:rPr>
              <a:t>a) …trees</a:t>
            </a:r>
            <a:endParaRPr lang="en-GB" sz="2600" dirty="0">
              <a:latin typeface="Arial Rounded MT Bold" panose="020F0704030504030204" pitchFamily="34" charset="0"/>
            </a:endParaRPr>
          </a:p>
          <a:p>
            <a:r>
              <a:rPr lang="en-GB" sz="2600" dirty="0" smtClean="0">
                <a:latin typeface="Arial Rounded MT Bold" panose="020F0704030504030204" pitchFamily="34" charset="0"/>
              </a:rPr>
              <a:t>b</a:t>
            </a:r>
            <a:r>
              <a:rPr lang="en-GB" sz="2600" dirty="0">
                <a:latin typeface="Arial Rounded MT Bold" panose="020F0704030504030204" pitchFamily="34" charset="0"/>
              </a:rPr>
              <a:t>) …ponds</a:t>
            </a:r>
          </a:p>
          <a:p>
            <a:r>
              <a:rPr lang="en-GB" sz="2600" dirty="0" smtClean="0">
                <a:latin typeface="Arial Rounded MT Bold" panose="020F0704030504030204" pitchFamily="34" charset="0"/>
              </a:rPr>
              <a:t>c</a:t>
            </a:r>
            <a:r>
              <a:rPr lang="en-GB" sz="2600" dirty="0">
                <a:latin typeface="Arial Rounded MT Bold" panose="020F0704030504030204" pitchFamily="34" charset="0"/>
              </a:rPr>
              <a:t>) …caravans</a:t>
            </a:r>
          </a:p>
        </p:txBody>
      </p:sp>
      <p:sp>
        <p:nvSpPr>
          <p:cNvPr id="13" name="Rectangle 12">
            <a:hlinkClick r:id="" action="ppaction://hlinkshowjump?jump=nextslide">
              <a:snd r:embed="rId8" name="whoosh.wav"/>
            </a:hlinkClick>
          </p:cNvPr>
          <p:cNvSpPr/>
          <p:nvPr/>
        </p:nvSpPr>
        <p:spPr>
          <a:xfrm>
            <a:off x="6113663" y="4510367"/>
            <a:ext cx="3079204" cy="437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Swoos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271985" y="5737719"/>
            <a:ext cx="2053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Jon Hawkins - Surrey Hills Photography/Anna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Williams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hlinkClick r:id="" action="ppaction://hlinkshowjump?jump=nextslide">
              <a:snd r:embed="rId8" name="whoosh.wav"/>
            </a:hlinkClick>
          </p:cNvPr>
          <p:cNvSpPr/>
          <p:nvPr/>
        </p:nvSpPr>
        <p:spPr>
          <a:xfrm>
            <a:off x="6192781" y="5430269"/>
            <a:ext cx="3079204" cy="437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rId2" action="ppaction://hlinksldjump">
              <a:snd r:embed="rId10" name="applause.wav"/>
            </a:hlinkClick>
          </p:cNvPr>
          <p:cNvSpPr/>
          <p:nvPr/>
        </p:nvSpPr>
        <p:spPr>
          <a:xfrm>
            <a:off x="5898116" y="5096267"/>
            <a:ext cx="3122762" cy="324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28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68"/>
          <a:stretch/>
        </p:blipFill>
        <p:spPr>
          <a:xfrm>
            <a:off x="4278994" y="723331"/>
            <a:ext cx="3532910" cy="40990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7553" y="709685"/>
            <a:ext cx="3598139" cy="420351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09" y="723331"/>
            <a:ext cx="3528836" cy="4230806"/>
          </a:xfrm>
          <a:prstGeom prst="rect">
            <a:avLst/>
          </a:prstGeom>
        </p:spPr>
      </p:pic>
      <p:sp>
        <p:nvSpPr>
          <p:cNvPr id="20" name="Title"/>
          <p:cNvSpPr txBox="1">
            <a:spLocks/>
          </p:cNvSpPr>
          <p:nvPr/>
        </p:nvSpPr>
        <p:spPr>
          <a:xfrm>
            <a:off x="779033" y="0"/>
            <a:ext cx="10180191" cy="64545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Logo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sp>
        <p:nvSpPr>
          <p:cNvPr id="12" name="Question"/>
          <p:cNvSpPr>
            <a:spLocks noGrp="1"/>
          </p:cNvSpPr>
          <p:nvPr>
            <p:ph type="subTitle" idx="1"/>
          </p:nvPr>
        </p:nvSpPr>
        <p:spPr>
          <a:xfrm>
            <a:off x="724508" y="4591721"/>
            <a:ext cx="5537748" cy="1486377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6. 			</a:t>
            </a:r>
          </a:p>
          <a:p>
            <a:pPr algn="l"/>
            <a:r>
              <a:rPr lang="en-GB" sz="2000" dirty="0" smtClean="0">
                <a:latin typeface="Arial Rounded MT Bold" panose="020F0704030504030204" pitchFamily="34" charset="0"/>
              </a:rPr>
              <a:t>Great Crested Newts live in…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92781" y="4551932"/>
            <a:ext cx="5242911" cy="12926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 smtClean="0">
                <a:latin typeface="Arial Rounded MT Bold" panose="020F0704030504030204" pitchFamily="34" charset="0"/>
              </a:rPr>
              <a:t>a) …trees</a:t>
            </a:r>
            <a:endParaRPr lang="en-GB" sz="2600" dirty="0">
              <a:latin typeface="Arial Rounded MT Bold" panose="020F0704030504030204" pitchFamily="34" charset="0"/>
            </a:endParaRPr>
          </a:p>
          <a:p>
            <a:r>
              <a:rPr lang="en-GB" sz="2600" dirty="0" smtClean="0">
                <a:latin typeface="Arial Rounded MT Bold" panose="020F0704030504030204" pitchFamily="34" charset="0"/>
              </a:rPr>
              <a:t>b</a:t>
            </a:r>
            <a:r>
              <a:rPr lang="en-GB" sz="2600" dirty="0">
                <a:latin typeface="Arial Rounded MT Bold" panose="020F0704030504030204" pitchFamily="34" charset="0"/>
              </a:rPr>
              <a:t>) …ponds</a:t>
            </a:r>
          </a:p>
          <a:p>
            <a:r>
              <a:rPr lang="en-GB" sz="2600" dirty="0" smtClean="0">
                <a:latin typeface="Arial Rounded MT Bold" panose="020F0704030504030204" pitchFamily="34" charset="0"/>
              </a:rPr>
              <a:t>c</a:t>
            </a:r>
            <a:r>
              <a:rPr lang="en-GB" sz="2600" dirty="0">
                <a:latin typeface="Arial Rounded MT Bold" panose="020F0704030504030204" pitchFamily="34" charset="0"/>
              </a:rPr>
              <a:t>) …caravans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71985" y="5737719"/>
            <a:ext cx="2053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Jon Hawkins - Surrey Hills Photography/Anna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Williams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Swoos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6" name="Horizontal Scroll 25">
            <a:hlinkClick r:id="" action="ppaction://hlinkshowjump?jump=previousslide"/>
          </p:cNvPr>
          <p:cNvSpPr/>
          <p:nvPr/>
        </p:nvSpPr>
        <p:spPr>
          <a:xfrm>
            <a:off x="6342634" y="1177095"/>
            <a:ext cx="4157932" cy="251791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6834339" y="1824985"/>
            <a:ext cx="3174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8" name="Picture 27">
            <a:hlinkClick r:id="" action="ppaction://hlinkshowjump?jump=previousslide">
              <a:snd r:embed="rId8" name="whoosh.wav"/>
            </a:hlinkClick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85769" y="856946"/>
            <a:ext cx="4494610" cy="315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3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68"/>
          <a:stretch/>
        </p:blipFill>
        <p:spPr>
          <a:xfrm>
            <a:off x="4278994" y="723331"/>
            <a:ext cx="3532910" cy="40990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7553" y="709685"/>
            <a:ext cx="3598139" cy="42035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09" y="723331"/>
            <a:ext cx="3528836" cy="4230806"/>
          </a:xfrm>
          <a:prstGeom prst="rect">
            <a:avLst/>
          </a:prstGeom>
        </p:spPr>
      </p:pic>
      <p:sp>
        <p:nvSpPr>
          <p:cNvPr id="19" name="Title"/>
          <p:cNvSpPr txBox="1">
            <a:spLocks/>
          </p:cNvSpPr>
          <p:nvPr/>
        </p:nvSpPr>
        <p:spPr>
          <a:xfrm>
            <a:off x="779033" y="0"/>
            <a:ext cx="10180191" cy="64545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Swoos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1" name="Logo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sp>
        <p:nvSpPr>
          <p:cNvPr id="4" name="Horizontal Scroll 3">
            <a:hlinkClick r:id="" action="ppaction://hlinkshowjump?jump=nextslide"/>
          </p:cNvPr>
          <p:cNvSpPr/>
          <p:nvPr/>
        </p:nvSpPr>
        <p:spPr>
          <a:xfrm>
            <a:off x="7756856" y="939427"/>
            <a:ext cx="3623731" cy="2151773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8045742" y="1236417"/>
            <a:ext cx="30885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sz="2400" i="1" dirty="0" smtClean="0">
                <a:latin typeface="Arial Rounded MT Bold" panose="020F0704030504030204" pitchFamily="34" charset="0"/>
              </a:rPr>
              <a:t>You </a:t>
            </a:r>
            <a:r>
              <a:rPr lang="en-GB" sz="2400" i="1" dirty="0">
                <a:latin typeface="Arial Rounded MT Bold" panose="020F0704030504030204" pitchFamily="34" charset="0"/>
              </a:rPr>
              <a:t>might also spot Smooth Newts and Palmate Newts.</a:t>
            </a:r>
            <a:endParaRPr lang="en-GB" dirty="0"/>
          </a:p>
        </p:txBody>
      </p:sp>
      <p:sp>
        <p:nvSpPr>
          <p:cNvPr id="11" name="Question"/>
          <p:cNvSpPr>
            <a:spLocks noGrp="1"/>
          </p:cNvSpPr>
          <p:nvPr>
            <p:ph type="subTitle" idx="1"/>
          </p:nvPr>
        </p:nvSpPr>
        <p:spPr>
          <a:xfrm>
            <a:off x="724508" y="4550156"/>
            <a:ext cx="5537748" cy="1486377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6. 			</a:t>
            </a:r>
          </a:p>
          <a:p>
            <a:pPr algn="l"/>
            <a:r>
              <a:rPr lang="en-GB" sz="2000" dirty="0" smtClean="0">
                <a:latin typeface="Arial Rounded MT Bold" panose="020F0704030504030204" pitchFamily="34" charset="0"/>
              </a:rPr>
              <a:t>Great Crested Newts live in…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92781" y="4565787"/>
            <a:ext cx="5268560" cy="12926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a) …trees</a:t>
            </a:r>
            <a:endParaRPr lang="en-GB" sz="26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r>
              <a:rPr lang="en-GB" sz="2600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b</a:t>
            </a:r>
            <a:r>
              <a:rPr lang="en-GB" sz="2600" dirty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</a:rPr>
              <a:t>) …ponds</a:t>
            </a:r>
          </a:p>
          <a:p>
            <a:r>
              <a:rPr lang="en-GB" sz="26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c</a:t>
            </a:r>
            <a:r>
              <a:rPr lang="en-GB" sz="2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) …caravans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71985" y="5737719"/>
            <a:ext cx="2053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Jon Hawkins - Surrey Hills Photography/Anna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Williams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4542" y="1360749"/>
            <a:ext cx="3586713" cy="2582579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nextslide">
              <a:snd r:embed="rId9" name="chimes.wav"/>
            </a:hlinkClick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576" y="2742632"/>
            <a:ext cx="2630711" cy="1848512"/>
          </a:xfrm>
          <a:prstGeom prst="rect">
            <a:avLst/>
          </a:prstGeom>
        </p:spPr>
      </p:pic>
      <p:sp>
        <p:nvSpPr>
          <p:cNvPr id="17" name="Horizontal Scroll 16">
            <a:hlinkClick r:id="" action="ppaction://hlinkshowjump?jump=nextslide"/>
          </p:cNvPr>
          <p:cNvSpPr/>
          <p:nvPr/>
        </p:nvSpPr>
        <p:spPr>
          <a:xfrm>
            <a:off x="914400" y="865851"/>
            <a:ext cx="3309490" cy="3321312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1285408" y="1295869"/>
            <a:ext cx="30507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The number of </a:t>
            </a:r>
            <a:r>
              <a:rPr lang="en-GB" sz="2000" i="1" dirty="0" smtClean="0">
                <a:latin typeface="Arial Rounded MT Bold" panose="020F0704030504030204" pitchFamily="34" charset="0"/>
              </a:rPr>
              <a:t>Great Crested Newts in the UK has declined so much that we now dig special ponds in our wetlands to help them survive.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89528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10" y="718457"/>
            <a:ext cx="10692427" cy="53470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779033" y="0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Question"/>
          <p:cNvSpPr>
            <a:spLocks noGrp="1"/>
          </p:cNvSpPr>
          <p:nvPr>
            <p:ph type="subTitle" idx="1"/>
          </p:nvPr>
        </p:nvSpPr>
        <p:spPr>
          <a:xfrm>
            <a:off x="724510" y="4550156"/>
            <a:ext cx="5537746" cy="1584056"/>
          </a:xfrm>
          <a:solidFill>
            <a:schemeClr val="bg1"/>
          </a:solidFill>
          <a:ln>
            <a:noFill/>
          </a:ln>
        </p:spPr>
        <p:txBody>
          <a:bodyPr>
            <a:normAutofit fontScale="92500" lnSpcReduction="20000"/>
          </a:bodyPr>
          <a:lstStyle/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1. 				</a:t>
            </a:r>
          </a:p>
          <a:p>
            <a:pPr algn="l"/>
            <a:r>
              <a:rPr lang="en-GB" sz="2600" dirty="0" smtClean="0">
                <a:latin typeface="Arial Rounded MT Bold" panose="020F0704030504030204" pitchFamily="34" charset="0"/>
              </a:rPr>
              <a:t> </a:t>
            </a:r>
            <a:r>
              <a:rPr lang="en-GB" sz="2600" dirty="0">
                <a:latin typeface="Arial Rounded MT Bold" panose="020F0704030504030204" pitchFamily="34" charset="0"/>
              </a:rPr>
              <a:t>What lives around </a:t>
            </a:r>
            <a:endParaRPr lang="en-GB" sz="2600" dirty="0" smtClean="0">
              <a:latin typeface="Arial Rounded MT Bold" panose="020F0704030504030204" pitchFamily="34" charset="0"/>
            </a:endParaRPr>
          </a:p>
          <a:p>
            <a:pPr algn="l"/>
            <a:r>
              <a:rPr lang="en-GB" sz="2600" dirty="0">
                <a:latin typeface="Arial Rounded MT Bold" panose="020F0704030504030204" pitchFamily="34" charset="0"/>
              </a:rPr>
              <a:t> </a:t>
            </a:r>
            <a:r>
              <a:rPr lang="en-GB" sz="2600" dirty="0" smtClean="0">
                <a:latin typeface="Arial Rounded MT Bold" panose="020F0704030504030204" pitchFamily="34" charset="0"/>
              </a:rPr>
              <a:t>a </a:t>
            </a:r>
            <a:r>
              <a:rPr lang="en-GB" sz="2600" dirty="0">
                <a:latin typeface="Arial Rounded MT Bold" panose="020F0704030504030204" pitchFamily="34" charset="0"/>
              </a:rPr>
              <a:t>pool like this?</a:t>
            </a:r>
          </a:p>
          <a:p>
            <a:pPr algn="l"/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	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Logo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pic>
        <p:nvPicPr>
          <p:cNvPr id="5" name="XC393959 - Soundsca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62536" y="6193137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56501" y="4537426"/>
            <a:ext cx="5479191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latin typeface="Arial Rounded MT Bold" panose="020F0704030504030204" pitchFamily="34" charset="0"/>
              </a:rPr>
              <a:t>a) Red Squirrel</a:t>
            </a:r>
          </a:p>
          <a:p>
            <a:r>
              <a:rPr lang="en-GB" sz="2600" dirty="0" smtClean="0">
                <a:latin typeface="Arial Rounded MT Bold" panose="020F0704030504030204" pitchFamily="34" charset="0"/>
              </a:rPr>
              <a:t>b</a:t>
            </a:r>
            <a:r>
              <a:rPr lang="en-GB" sz="2600" dirty="0">
                <a:latin typeface="Arial Rounded MT Bold" panose="020F0704030504030204" pitchFamily="34" charset="0"/>
              </a:rPr>
              <a:t>) White faced darter dragonfly</a:t>
            </a:r>
          </a:p>
          <a:p>
            <a:r>
              <a:rPr lang="en-GB" sz="2600" dirty="0" smtClean="0">
                <a:latin typeface="Arial Rounded MT Bold" panose="020F0704030504030204" pitchFamily="34" charset="0"/>
              </a:rPr>
              <a:t>c</a:t>
            </a:r>
            <a:r>
              <a:rPr lang="en-GB" sz="2600" dirty="0">
                <a:latin typeface="Arial Rounded MT Bold" panose="020F0704030504030204" pitchFamily="34" charset="0"/>
              </a:rPr>
              <a:t>) Komodo </a:t>
            </a:r>
            <a:r>
              <a:rPr lang="en-GB" sz="2600" dirty="0" smtClean="0">
                <a:latin typeface="Arial Rounded MT Bold" panose="020F0704030504030204" pitchFamily="34" charset="0"/>
              </a:rPr>
              <a:t>dragon</a:t>
            </a:r>
          </a:p>
          <a:p>
            <a:endParaRPr lang="en-GB" sz="2600" dirty="0">
              <a:latin typeface="Arial Rounded MT Bold" panose="020F07040305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57736" y="5790312"/>
            <a:ext cx="2486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Ross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Hoddinott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/2020VISION</a:t>
            </a:r>
          </a:p>
        </p:txBody>
      </p:sp>
      <p:pic>
        <p:nvPicPr>
          <p:cNvPr id="1029" name="Swoos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2" name="Rectangle 11">
            <a:hlinkClick r:id="" action="ppaction://hlinkshowjump?jump=nextslide">
              <a:snd r:embed="rId9" name="whoosh.wav"/>
            </a:hlinkClick>
          </p:cNvPr>
          <p:cNvSpPr/>
          <p:nvPr/>
        </p:nvSpPr>
        <p:spPr>
          <a:xfrm>
            <a:off x="5897946" y="4616507"/>
            <a:ext cx="4261449" cy="34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hlinkClick r:id="" action="ppaction://hlinkshowjump?jump=nextslide">
              <a:snd r:embed="rId9" name="whoosh.wav"/>
            </a:hlinkClick>
          </p:cNvPr>
          <p:cNvSpPr/>
          <p:nvPr/>
        </p:nvSpPr>
        <p:spPr>
          <a:xfrm>
            <a:off x="5956501" y="5429990"/>
            <a:ext cx="4261449" cy="34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hlinkClick r:id="rId10" action="ppaction://hlinksldjump">
              <a:snd r:embed="rId11" name="applause.wav"/>
            </a:hlinkClick>
          </p:cNvPr>
          <p:cNvSpPr/>
          <p:nvPr/>
        </p:nvSpPr>
        <p:spPr>
          <a:xfrm>
            <a:off x="5869129" y="4990354"/>
            <a:ext cx="5159980" cy="304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hlinkClick r:id="" action="ppaction://hlinkshowjump?jump=nextslide">
              <a:snd r:embed="rId9" name="whoosh.wav"/>
            </a:hlinkClick>
          </p:cNvPr>
          <p:cNvSpPr/>
          <p:nvPr/>
        </p:nvSpPr>
        <p:spPr>
          <a:xfrm>
            <a:off x="6469811" y="4610562"/>
            <a:ext cx="4261449" cy="34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02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08" y="709683"/>
            <a:ext cx="10711183" cy="43399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"/>
          <p:cNvSpPr txBox="1">
            <a:spLocks/>
          </p:cNvSpPr>
          <p:nvPr/>
        </p:nvSpPr>
        <p:spPr>
          <a:xfrm>
            <a:off x="779033" y="0"/>
            <a:ext cx="10180191" cy="64545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Logo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sp>
        <p:nvSpPr>
          <p:cNvPr id="12" name="Question"/>
          <p:cNvSpPr>
            <a:spLocks noGrp="1"/>
          </p:cNvSpPr>
          <p:nvPr>
            <p:ph type="subTitle" idx="1"/>
          </p:nvPr>
        </p:nvSpPr>
        <p:spPr>
          <a:xfrm>
            <a:off x="724510" y="4550157"/>
            <a:ext cx="5161874" cy="1322148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7. 			</a:t>
            </a:r>
          </a:p>
          <a:p>
            <a:pPr algn="l"/>
            <a:r>
              <a:rPr lang="en-GB" sz="2200" dirty="0">
                <a:latin typeface="Arial Rounded MT Bold" panose="020F0704030504030204" pitchFamily="34" charset="0"/>
              </a:rPr>
              <a:t>Who might you see fishing along the canal?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86383" y="4550157"/>
            <a:ext cx="5549309" cy="13221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latin typeface="Arial Rounded MT Bold" panose="020F0704030504030204" pitchFamily="34" charset="0"/>
              </a:rPr>
              <a:t>a) Pink Footed Goose</a:t>
            </a:r>
          </a:p>
          <a:p>
            <a:r>
              <a:rPr lang="en-GB" sz="2600" dirty="0" smtClean="0">
                <a:latin typeface="Arial Rounded MT Bold" panose="020F0704030504030204" pitchFamily="34" charset="0"/>
              </a:rPr>
              <a:t>b</a:t>
            </a:r>
            <a:r>
              <a:rPr lang="en-GB" sz="2600" dirty="0">
                <a:latin typeface="Arial Rounded MT Bold" panose="020F0704030504030204" pitchFamily="34" charset="0"/>
              </a:rPr>
              <a:t>) Kingfisher</a:t>
            </a:r>
          </a:p>
          <a:p>
            <a:r>
              <a:rPr lang="en-GB" sz="2600" dirty="0" smtClean="0">
                <a:latin typeface="Arial Rounded MT Bold" panose="020F0704030504030204" pitchFamily="34" charset="0"/>
              </a:rPr>
              <a:t>c</a:t>
            </a:r>
            <a:r>
              <a:rPr lang="en-GB" sz="2600" dirty="0">
                <a:latin typeface="Arial Rounded MT Bold" panose="020F0704030504030204" pitchFamily="34" charset="0"/>
              </a:rPr>
              <a:t>) Mute Swan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50417" y="5600109"/>
            <a:ext cx="227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Paul Harris/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2020VISION</a:t>
            </a:r>
          </a:p>
        </p:txBody>
      </p:sp>
      <p:pic>
        <p:nvPicPr>
          <p:cNvPr id="17" name="Swoo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8" name="Rectangle 7">
            <a:hlinkClick r:id="" action="ppaction://hlinkshowjump?jump=nextslide">
              <a:snd r:embed="rId6" name="whoosh.wav"/>
            </a:hlinkClick>
          </p:cNvPr>
          <p:cNvSpPr/>
          <p:nvPr/>
        </p:nvSpPr>
        <p:spPr>
          <a:xfrm>
            <a:off x="5872936" y="5478796"/>
            <a:ext cx="4261449" cy="34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" action="ppaction://hlinkshowjump?jump=nextslide">
              <a:snd r:embed="rId6" name="whoosh.wav"/>
            </a:hlinkClick>
          </p:cNvPr>
          <p:cNvSpPr/>
          <p:nvPr/>
        </p:nvSpPr>
        <p:spPr>
          <a:xfrm>
            <a:off x="5872937" y="4638315"/>
            <a:ext cx="4261449" cy="34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7" action="ppaction://hlinksldjump">
              <a:snd r:embed="rId8" name="applause.wav"/>
            </a:hlinkClick>
          </p:cNvPr>
          <p:cNvSpPr/>
          <p:nvPr/>
        </p:nvSpPr>
        <p:spPr>
          <a:xfrm>
            <a:off x="5899833" y="5043055"/>
            <a:ext cx="3278673" cy="391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90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ackgroun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08" y="709683"/>
            <a:ext cx="10711183" cy="43399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itle"/>
          <p:cNvSpPr txBox="1">
            <a:spLocks/>
          </p:cNvSpPr>
          <p:nvPr/>
        </p:nvSpPr>
        <p:spPr>
          <a:xfrm>
            <a:off x="779033" y="0"/>
            <a:ext cx="10180191" cy="64545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Logo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sp>
        <p:nvSpPr>
          <p:cNvPr id="13" name="Question"/>
          <p:cNvSpPr>
            <a:spLocks noGrp="1"/>
          </p:cNvSpPr>
          <p:nvPr>
            <p:ph type="subTitle" idx="1"/>
          </p:nvPr>
        </p:nvSpPr>
        <p:spPr>
          <a:xfrm>
            <a:off x="724510" y="4550157"/>
            <a:ext cx="5161874" cy="1322148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7. 			</a:t>
            </a:r>
          </a:p>
          <a:p>
            <a:pPr algn="l"/>
            <a:r>
              <a:rPr lang="en-GB" sz="2200" dirty="0">
                <a:latin typeface="Arial Rounded MT Bold" panose="020F0704030504030204" pitchFamily="34" charset="0"/>
              </a:rPr>
              <a:t>Who might you see fishing along the canal?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86383" y="4550157"/>
            <a:ext cx="5549309" cy="13221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latin typeface="Arial Rounded MT Bold" panose="020F0704030504030204" pitchFamily="34" charset="0"/>
              </a:rPr>
              <a:t>a) Pink Footed Goose</a:t>
            </a:r>
          </a:p>
          <a:p>
            <a:r>
              <a:rPr lang="en-GB" sz="2600" dirty="0" smtClean="0">
                <a:latin typeface="Arial Rounded MT Bold" panose="020F0704030504030204" pitchFamily="34" charset="0"/>
              </a:rPr>
              <a:t>b</a:t>
            </a:r>
            <a:r>
              <a:rPr lang="en-GB" sz="2600" dirty="0">
                <a:latin typeface="Arial Rounded MT Bold" panose="020F0704030504030204" pitchFamily="34" charset="0"/>
              </a:rPr>
              <a:t>) Kingfisher</a:t>
            </a:r>
          </a:p>
          <a:p>
            <a:r>
              <a:rPr lang="en-GB" sz="2600" dirty="0" smtClean="0">
                <a:latin typeface="Arial Rounded MT Bold" panose="020F0704030504030204" pitchFamily="34" charset="0"/>
              </a:rPr>
              <a:t>c</a:t>
            </a:r>
            <a:r>
              <a:rPr lang="en-GB" sz="2600" dirty="0">
                <a:latin typeface="Arial Rounded MT Bold" panose="020F0704030504030204" pitchFamily="34" charset="0"/>
              </a:rPr>
              <a:t>) Mute Swan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50417" y="5600109"/>
            <a:ext cx="227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Paul Harris/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2020VISION</a:t>
            </a:r>
          </a:p>
        </p:txBody>
      </p:sp>
      <p:pic>
        <p:nvPicPr>
          <p:cNvPr id="19" name="Swoo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2" name="Horizontal Scroll 21">
            <a:hlinkClick r:id="" action="ppaction://hlinkshowjump?jump=previousslide"/>
          </p:cNvPr>
          <p:cNvSpPr/>
          <p:nvPr/>
        </p:nvSpPr>
        <p:spPr>
          <a:xfrm>
            <a:off x="6342634" y="1177095"/>
            <a:ext cx="4157932" cy="251791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6834339" y="1824985"/>
            <a:ext cx="3174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4" name="Picture 23">
            <a:hlinkClick r:id="" action="ppaction://hlinkshowjump?jump=previousslide">
              <a:snd r:embed="rId6" name="whoosh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85769" y="856946"/>
            <a:ext cx="4494610" cy="315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7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ackgroun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08" y="709683"/>
            <a:ext cx="10711183" cy="43399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itle"/>
          <p:cNvSpPr txBox="1">
            <a:spLocks/>
          </p:cNvSpPr>
          <p:nvPr/>
        </p:nvSpPr>
        <p:spPr>
          <a:xfrm>
            <a:off x="779033" y="0"/>
            <a:ext cx="10180191" cy="64545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Logo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6470073" y="1496291"/>
            <a:ext cx="4225635" cy="1399309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719455" y="1759527"/>
            <a:ext cx="3879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i="1" dirty="0" smtClean="0">
                <a:latin typeface="Arial Rounded MT Bold" panose="020F0704030504030204" pitchFamily="34" charset="0"/>
              </a:rPr>
              <a:t>Kingfishers </a:t>
            </a:r>
            <a:r>
              <a:rPr lang="en-GB" i="1" dirty="0">
                <a:latin typeface="Arial Rounded MT Bold" panose="020F0704030504030204" pitchFamily="34" charset="0"/>
              </a:rPr>
              <a:t>also eat frogs, insects, spiders, reptiles and mammals.</a:t>
            </a:r>
          </a:p>
        </p:txBody>
      </p:sp>
      <p:sp>
        <p:nvSpPr>
          <p:cNvPr id="11" name="Question"/>
          <p:cNvSpPr txBox="1">
            <a:spLocks/>
          </p:cNvSpPr>
          <p:nvPr/>
        </p:nvSpPr>
        <p:spPr>
          <a:xfrm>
            <a:off x="724510" y="4550157"/>
            <a:ext cx="5161874" cy="1322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7. 			</a:t>
            </a:r>
          </a:p>
          <a:p>
            <a:pPr algn="l"/>
            <a:r>
              <a:rPr lang="en-GB" sz="2200" dirty="0" smtClean="0">
                <a:latin typeface="Arial Rounded MT Bold" panose="020F0704030504030204" pitchFamily="34" charset="0"/>
              </a:rPr>
              <a:t>Who might you see fishing along the canal?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86383" y="4550157"/>
            <a:ext cx="5549309" cy="13221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a) Pink Footed Goose</a:t>
            </a:r>
          </a:p>
          <a:p>
            <a:r>
              <a:rPr lang="en-GB" sz="2600" dirty="0" smtClean="0">
                <a:solidFill>
                  <a:srgbClr val="FFC000"/>
                </a:solidFill>
                <a:latin typeface="Arial Rounded MT Bold" panose="020F0704030504030204" pitchFamily="34" charset="0"/>
              </a:rPr>
              <a:t>b</a:t>
            </a:r>
            <a:r>
              <a:rPr lang="en-GB" sz="26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) Kingfisher</a:t>
            </a:r>
          </a:p>
          <a:p>
            <a:r>
              <a:rPr lang="en-GB" sz="26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c</a:t>
            </a:r>
            <a:r>
              <a:rPr lang="en-GB" sz="2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) Mute Swan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50417" y="5600109"/>
            <a:ext cx="22729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Paul Harris/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2020VISION</a:t>
            </a:r>
          </a:p>
        </p:txBody>
      </p:sp>
      <p:pic>
        <p:nvPicPr>
          <p:cNvPr id="18" name="Swoo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3141" y="439356"/>
            <a:ext cx="5734168" cy="4128834"/>
          </a:xfrm>
          <a:prstGeom prst="rect">
            <a:avLst/>
          </a:prstGeom>
        </p:spPr>
      </p:pic>
      <p:pic>
        <p:nvPicPr>
          <p:cNvPr id="21" name="Picture 20">
            <a:hlinkClick r:id="" action="ppaction://hlinkshowjump?jump=nextslide">
              <a:snd r:embed="rId7" name="chimes.wav"/>
            </a:hlinkClick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6066" y="2824953"/>
            <a:ext cx="2630711" cy="184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2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09" y="723331"/>
            <a:ext cx="10711183" cy="42990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"/>
          <p:cNvSpPr txBox="1">
            <a:spLocks/>
          </p:cNvSpPr>
          <p:nvPr/>
        </p:nvSpPr>
        <p:spPr>
          <a:xfrm>
            <a:off x="779033" y="0"/>
            <a:ext cx="10180191" cy="64545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Logo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sp>
        <p:nvSpPr>
          <p:cNvPr id="11" name="Question"/>
          <p:cNvSpPr>
            <a:spLocks noGrp="1"/>
          </p:cNvSpPr>
          <p:nvPr>
            <p:ph type="subTitle" idx="1"/>
          </p:nvPr>
        </p:nvSpPr>
        <p:spPr>
          <a:xfrm>
            <a:off x="724510" y="4550157"/>
            <a:ext cx="5161874" cy="1322148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8. 			</a:t>
            </a:r>
          </a:p>
          <a:p>
            <a:pPr algn="l"/>
            <a:r>
              <a:rPr lang="en-GB" sz="2200" dirty="0">
                <a:latin typeface="Arial Rounded MT Bold" panose="020F0704030504030204" pitchFamily="34" charset="0"/>
              </a:rPr>
              <a:t>What’s </a:t>
            </a:r>
            <a:r>
              <a:rPr lang="en-GB" sz="2200" dirty="0" smtClean="0">
                <a:latin typeface="Arial Rounded MT Bold" panose="020F0704030504030204" pitchFamily="34" charset="0"/>
              </a:rPr>
              <a:t>the </a:t>
            </a:r>
            <a:r>
              <a:rPr lang="en-GB" sz="2200" dirty="0">
                <a:latin typeface="Arial Rounded MT Bold" panose="020F0704030504030204" pitchFamily="34" charset="0"/>
              </a:rPr>
              <a:t>bright </a:t>
            </a:r>
            <a:r>
              <a:rPr lang="en-GB" sz="2200" dirty="0" smtClean="0">
                <a:latin typeface="Arial Rounded MT Bold" panose="020F0704030504030204" pitchFamily="34" charset="0"/>
              </a:rPr>
              <a:t>flower that you might find on </a:t>
            </a:r>
            <a:r>
              <a:rPr lang="en-GB" sz="2200" dirty="0">
                <a:latin typeface="Arial Rounded MT Bold" panose="020F0704030504030204" pitchFamily="34" charset="0"/>
              </a:rPr>
              <a:t>the edge of the water?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86383" y="4550157"/>
            <a:ext cx="5549309" cy="13221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latin typeface="Arial Rounded MT Bold" panose="020F0704030504030204" pitchFamily="34" charset="0"/>
              </a:rPr>
              <a:t>a) Black Flag Iris</a:t>
            </a:r>
          </a:p>
          <a:p>
            <a:r>
              <a:rPr lang="en-GB" sz="2600" dirty="0">
                <a:latin typeface="Arial Rounded MT Bold" panose="020F0704030504030204" pitchFamily="34" charset="0"/>
              </a:rPr>
              <a:t>b) Red Sheet Iris</a:t>
            </a:r>
          </a:p>
          <a:p>
            <a:r>
              <a:rPr lang="en-GB" sz="2600" dirty="0">
                <a:latin typeface="Arial Rounded MT Bold" panose="020F0704030504030204" pitchFamily="34" charset="0"/>
              </a:rPr>
              <a:t>c) Yellow Flag Iris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836727" y="5600110"/>
            <a:ext cx="1386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Amy Lewis	</a:t>
            </a:r>
          </a:p>
        </p:txBody>
      </p:sp>
      <p:pic>
        <p:nvPicPr>
          <p:cNvPr id="17" name="Swoo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8" name="Rectangle 7">
            <a:hlinkClick r:id="" action="ppaction://hlinkshowjump?jump=nextslide">
              <a:snd r:embed="rId6" name="whoosh.wav"/>
            </a:hlinkClick>
          </p:cNvPr>
          <p:cNvSpPr/>
          <p:nvPr/>
        </p:nvSpPr>
        <p:spPr>
          <a:xfrm>
            <a:off x="5913780" y="4545661"/>
            <a:ext cx="3091675" cy="835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hlinkClick r:id="rId7" action="ppaction://hlinksldjump">
              <a:snd r:embed="rId8" name="applause.wav"/>
            </a:hlinkClick>
          </p:cNvPr>
          <p:cNvSpPr/>
          <p:nvPr/>
        </p:nvSpPr>
        <p:spPr>
          <a:xfrm>
            <a:off x="5899833" y="5443368"/>
            <a:ext cx="2932982" cy="3323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9083" y="3844266"/>
            <a:ext cx="798324" cy="5748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1797" y="3926072"/>
            <a:ext cx="735289" cy="5294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9738" y="3935138"/>
            <a:ext cx="735289" cy="5294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1438" y="3930214"/>
            <a:ext cx="735289" cy="52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09" y="723331"/>
            <a:ext cx="10711183" cy="42990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itle"/>
          <p:cNvSpPr txBox="1">
            <a:spLocks/>
          </p:cNvSpPr>
          <p:nvPr/>
        </p:nvSpPr>
        <p:spPr>
          <a:xfrm>
            <a:off x="779033" y="0"/>
            <a:ext cx="10180191" cy="64545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Logo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sp>
        <p:nvSpPr>
          <p:cNvPr id="12" name="Question"/>
          <p:cNvSpPr>
            <a:spLocks noGrp="1"/>
          </p:cNvSpPr>
          <p:nvPr>
            <p:ph type="subTitle" idx="1"/>
          </p:nvPr>
        </p:nvSpPr>
        <p:spPr>
          <a:xfrm>
            <a:off x="724508" y="4550157"/>
            <a:ext cx="5161875" cy="1322148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8. 			</a:t>
            </a:r>
          </a:p>
          <a:p>
            <a:pPr algn="l"/>
            <a:r>
              <a:rPr lang="en-GB" sz="2200" dirty="0">
                <a:latin typeface="Arial Rounded MT Bold" panose="020F0704030504030204" pitchFamily="34" charset="0"/>
              </a:rPr>
              <a:t>What’s the bright flower that you might find on the edge of the water?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86383" y="4550157"/>
            <a:ext cx="5549309" cy="13221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latin typeface="Arial Rounded MT Bold" panose="020F0704030504030204" pitchFamily="34" charset="0"/>
              </a:rPr>
              <a:t>a) Black Flag Iris</a:t>
            </a:r>
          </a:p>
          <a:p>
            <a:r>
              <a:rPr lang="en-GB" sz="2600" dirty="0">
                <a:latin typeface="Arial Rounded MT Bold" panose="020F0704030504030204" pitchFamily="34" charset="0"/>
              </a:rPr>
              <a:t>b) Red Sheet Iris</a:t>
            </a:r>
          </a:p>
          <a:p>
            <a:r>
              <a:rPr lang="en-GB" sz="2600" dirty="0">
                <a:latin typeface="Arial Rounded MT Bold" panose="020F0704030504030204" pitchFamily="34" charset="0"/>
              </a:rPr>
              <a:t>c) Yellow Flag Iris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36727" y="5600110"/>
            <a:ext cx="1386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Amy Lewis	</a:t>
            </a:r>
          </a:p>
        </p:txBody>
      </p:sp>
      <p:pic>
        <p:nvPicPr>
          <p:cNvPr id="19" name="Swoo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1" name="Horizontal Scroll 20">
            <a:hlinkClick r:id="" action="ppaction://hlinkshowjump?jump=previousslide"/>
          </p:cNvPr>
          <p:cNvSpPr/>
          <p:nvPr/>
        </p:nvSpPr>
        <p:spPr>
          <a:xfrm>
            <a:off x="6342634" y="1177095"/>
            <a:ext cx="4157932" cy="251791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6834339" y="1824985"/>
            <a:ext cx="3174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3" name="Picture 22">
            <a:hlinkClick r:id="" action="ppaction://hlinkshowjump?jump=previousslide">
              <a:snd r:embed="rId6" name="whoosh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85769" y="856946"/>
            <a:ext cx="4494610" cy="315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5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09" y="723331"/>
            <a:ext cx="10711183" cy="42990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itle"/>
          <p:cNvSpPr txBox="1">
            <a:spLocks/>
          </p:cNvSpPr>
          <p:nvPr/>
        </p:nvSpPr>
        <p:spPr>
          <a:xfrm>
            <a:off x="779033" y="0"/>
            <a:ext cx="10180191" cy="64545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" name="Logo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4373145" y="1299597"/>
            <a:ext cx="3163728" cy="1592469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i="1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Yellow </a:t>
            </a:r>
            <a:r>
              <a:rPr lang="en-GB" i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Flag Iris can grow up to a metre and a half </a:t>
            </a:r>
            <a:r>
              <a:rPr lang="en-GB" i="1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tall!</a:t>
            </a:r>
            <a:endParaRPr lang="en-GB" i="1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Question"/>
          <p:cNvSpPr>
            <a:spLocks noGrp="1"/>
          </p:cNvSpPr>
          <p:nvPr>
            <p:ph type="subTitle" idx="1"/>
          </p:nvPr>
        </p:nvSpPr>
        <p:spPr>
          <a:xfrm>
            <a:off x="724508" y="4550157"/>
            <a:ext cx="5161875" cy="1322148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8. 			</a:t>
            </a:r>
          </a:p>
          <a:p>
            <a:pPr algn="l"/>
            <a:r>
              <a:rPr lang="en-GB" sz="2200" dirty="0">
                <a:latin typeface="Arial Rounded MT Bold" panose="020F0704030504030204" pitchFamily="34" charset="0"/>
              </a:rPr>
              <a:t>What’s the bright flower that you might find on the edge of the water?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86383" y="4550157"/>
            <a:ext cx="5549309" cy="13221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a) Black Flag Iris</a:t>
            </a:r>
          </a:p>
          <a:p>
            <a:r>
              <a:rPr lang="en-GB" sz="2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b) Red Sheet Iris</a:t>
            </a:r>
          </a:p>
          <a:p>
            <a:r>
              <a:rPr lang="en-GB" sz="26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c) Yellow Flag Iris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836727" y="5600110"/>
            <a:ext cx="1386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: Amy Lewis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192" y="714212"/>
            <a:ext cx="4976522" cy="35832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767" y="1669893"/>
            <a:ext cx="4196273" cy="30214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8590" y="1633061"/>
            <a:ext cx="4196273" cy="3021487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>
              <a:snd r:embed="rId8" name="chimes.wav"/>
            </a:hlinkClick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8325" y="2490160"/>
            <a:ext cx="2683128" cy="188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6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6629" y="4289112"/>
            <a:ext cx="77506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Arial Rounded MT Bold" panose="020F0704030504030204" pitchFamily="34" charset="0"/>
              </a:rPr>
              <a:t>Find out more about the wildlife in our landscape at </a:t>
            </a:r>
            <a:r>
              <a:rPr lang="en-GB" sz="2800" dirty="0" smtClean="0">
                <a:latin typeface="Arial Rounded MT Bold" panose="020F0704030504030204" pitchFamily="34" charset="0"/>
                <a:hlinkClick r:id="rId3"/>
              </a:rPr>
              <a:t>www.carbonlandscape.org.uk</a:t>
            </a:r>
            <a:endParaRPr lang="en-GB" sz="2800" dirty="0">
              <a:latin typeface="Arial Rounded MT Bold" panose="020F07040305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6612" y="749511"/>
            <a:ext cx="2913017" cy="1885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72" y="4353543"/>
            <a:ext cx="2427312" cy="17076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6139" y="3718981"/>
            <a:ext cx="2731873" cy="273187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56178" y="858602"/>
            <a:ext cx="47175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Arial Rounded MT Bold" panose="020F0704030504030204" pitchFamily="34" charset="0"/>
              </a:rPr>
              <a:t>Thank you to the customers of Tesco </a:t>
            </a:r>
            <a:r>
              <a:rPr lang="en-GB" sz="2400" dirty="0" err="1">
                <a:latin typeface="Arial Rounded MT Bold" panose="020F0704030504030204" pitchFamily="34" charset="0"/>
              </a:rPr>
              <a:t>Burscough</a:t>
            </a:r>
            <a:r>
              <a:rPr lang="en-GB" sz="2400" dirty="0">
                <a:latin typeface="Arial Rounded MT Bold" panose="020F0704030504030204" pitchFamily="34" charset="0"/>
              </a:rPr>
              <a:t> Bridge for supporting this project!</a:t>
            </a:r>
          </a:p>
        </p:txBody>
      </p:sp>
      <p:sp>
        <p:nvSpPr>
          <p:cNvPr id="11" name="Title"/>
          <p:cNvSpPr txBox="1">
            <a:spLocks/>
          </p:cNvSpPr>
          <p:nvPr/>
        </p:nvSpPr>
        <p:spPr>
          <a:xfrm>
            <a:off x="654172" y="213144"/>
            <a:ext cx="10180191" cy="645458"/>
          </a:xfrm>
          <a:prstGeom prst="rect">
            <a:avLst/>
          </a:prstGeom>
          <a:noFill/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Logo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61765" y="6018171"/>
            <a:ext cx="65218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Background audio: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Dominic Garcia-Hall, XC393959. Accessible at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www.xeno-canto.org/393959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 CC4.0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951" y="2674331"/>
            <a:ext cx="3004579" cy="11949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01" y="1779818"/>
            <a:ext cx="2967047" cy="23138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8579" y="2786835"/>
            <a:ext cx="2667618" cy="120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ackground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10" y="718457"/>
            <a:ext cx="10692427" cy="53470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orizontal Scroll 3">
            <a:hlinkClick r:id="" action="ppaction://hlinkshowjump?jump=previousslide"/>
          </p:cNvPr>
          <p:cNvSpPr/>
          <p:nvPr/>
        </p:nvSpPr>
        <p:spPr>
          <a:xfrm>
            <a:off x="6342634" y="1177095"/>
            <a:ext cx="4157932" cy="251791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6834339" y="1824985"/>
            <a:ext cx="3174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13" name="Question"/>
          <p:cNvSpPr txBox="1">
            <a:spLocks/>
          </p:cNvSpPr>
          <p:nvPr/>
        </p:nvSpPr>
        <p:spPr>
          <a:xfrm>
            <a:off x="705755" y="4550156"/>
            <a:ext cx="5556501" cy="1515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1. 				</a:t>
            </a:r>
          </a:p>
          <a:p>
            <a:pPr algn="l"/>
            <a:r>
              <a:rPr lang="en-GB" sz="2600" dirty="0" smtClean="0">
                <a:latin typeface="Arial Rounded MT Bold" panose="020F0704030504030204" pitchFamily="34" charset="0"/>
              </a:rPr>
              <a:t> What lives around </a:t>
            </a:r>
          </a:p>
          <a:p>
            <a:pPr algn="l"/>
            <a:r>
              <a:rPr lang="en-GB" sz="2600" dirty="0" smtClean="0">
                <a:latin typeface="Arial Rounded MT Bold" panose="020F0704030504030204" pitchFamily="34" charset="0"/>
              </a:rPr>
              <a:t> a pool like this?</a:t>
            </a:r>
          </a:p>
          <a:p>
            <a:pPr algn="l"/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	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56501" y="4537426"/>
            <a:ext cx="5497946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latin typeface="Arial Rounded MT Bold" panose="020F0704030504030204" pitchFamily="34" charset="0"/>
              </a:rPr>
              <a:t>a) Red Squirrel</a:t>
            </a:r>
          </a:p>
          <a:p>
            <a:r>
              <a:rPr lang="en-GB" sz="2600" dirty="0" smtClean="0">
                <a:latin typeface="Arial Rounded MT Bold" panose="020F0704030504030204" pitchFamily="34" charset="0"/>
              </a:rPr>
              <a:t>b</a:t>
            </a:r>
            <a:r>
              <a:rPr lang="en-GB" sz="2600" dirty="0">
                <a:latin typeface="Arial Rounded MT Bold" panose="020F0704030504030204" pitchFamily="34" charset="0"/>
              </a:rPr>
              <a:t>) White faced darter dragonfly</a:t>
            </a:r>
          </a:p>
          <a:p>
            <a:r>
              <a:rPr lang="en-GB" sz="2600" dirty="0" smtClean="0">
                <a:latin typeface="Arial Rounded MT Bold" panose="020F0704030504030204" pitchFamily="34" charset="0"/>
              </a:rPr>
              <a:t>c</a:t>
            </a:r>
            <a:r>
              <a:rPr lang="en-GB" sz="2600" dirty="0">
                <a:latin typeface="Arial Rounded MT Bold" panose="020F0704030504030204" pitchFamily="34" charset="0"/>
              </a:rPr>
              <a:t>) Komodo </a:t>
            </a:r>
            <a:r>
              <a:rPr lang="en-GB" sz="2600" dirty="0" smtClean="0">
                <a:latin typeface="Arial Rounded MT Bold" panose="020F0704030504030204" pitchFamily="34" charset="0"/>
              </a:rPr>
              <a:t>dragon</a:t>
            </a:r>
          </a:p>
          <a:p>
            <a:endParaRPr lang="en-GB" sz="2600" dirty="0">
              <a:latin typeface="Arial Rounded MT Bold" panose="020F07040305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57736" y="5790312"/>
            <a:ext cx="2486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Ross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Hoddinott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/2020VISION</a:t>
            </a:r>
          </a:p>
        </p:txBody>
      </p:sp>
      <p:sp>
        <p:nvSpPr>
          <p:cNvPr id="16" name="Title"/>
          <p:cNvSpPr>
            <a:spLocks noGrp="1"/>
          </p:cNvSpPr>
          <p:nvPr>
            <p:ph type="ctrTitle"/>
          </p:nvPr>
        </p:nvSpPr>
        <p:spPr>
          <a:xfrm>
            <a:off x="779033" y="0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Swoos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" name="Logo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previousslide">
              <a:snd r:embed="rId8" name="whoosh.wav"/>
            </a:hlinkClick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85769" y="856946"/>
            <a:ext cx="4494610" cy="3158213"/>
          </a:xfrm>
          <a:prstGeom prst="rect">
            <a:avLst/>
          </a:prstGeom>
        </p:spPr>
      </p:pic>
      <p:pic>
        <p:nvPicPr>
          <p:cNvPr id="22" name="XC393959 - Soundsca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62536" y="6193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7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6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ackground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10" y="718457"/>
            <a:ext cx="10692427" cy="534700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Vertical Scroll 7">
            <a:hlinkClick r:id="" action="ppaction://hlinkshowjump?jump=nextslide"/>
          </p:cNvPr>
          <p:cNvSpPr/>
          <p:nvPr/>
        </p:nvSpPr>
        <p:spPr>
          <a:xfrm>
            <a:off x="6763870" y="952074"/>
            <a:ext cx="4139657" cy="2010594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Info1"/>
          <p:cNvSpPr txBox="1"/>
          <p:nvPr/>
        </p:nvSpPr>
        <p:spPr>
          <a:xfrm>
            <a:off x="7086600" y="1177564"/>
            <a:ext cx="357676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sz="2200" i="1" dirty="0" smtClean="0">
                <a:latin typeface="Arial Rounded MT Bold" panose="020F0704030504030204" pitchFamily="34" charset="0"/>
              </a:rPr>
              <a:t>Their </a:t>
            </a:r>
            <a:r>
              <a:rPr lang="en-GB" sz="2200" i="1" dirty="0">
                <a:latin typeface="Arial Rounded MT Bold" panose="020F0704030504030204" pitchFamily="34" charset="0"/>
              </a:rPr>
              <a:t>white faces make them easy to tell </a:t>
            </a:r>
            <a:r>
              <a:rPr lang="en-GB" sz="2200" i="1" dirty="0" smtClean="0">
                <a:latin typeface="Arial Rounded MT Bold" panose="020F0704030504030204" pitchFamily="34" charset="0"/>
              </a:rPr>
              <a:t>apart </a:t>
            </a:r>
            <a:r>
              <a:rPr lang="en-GB" sz="2200" i="1" dirty="0">
                <a:latin typeface="Arial Rounded MT Bold" panose="020F0704030504030204" pitchFamily="34" charset="0"/>
              </a:rPr>
              <a:t>from the other 35 types of dragonfly in the UK.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57736" y="5790312"/>
            <a:ext cx="2486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Mark Hamblin/2020VISION</a:t>
            </a:r>
          </a:p>
        </p:txBody>
      </p:sp>
      <p:sp>
        <p:nvSpPr>
          <p:cNvPr id="13" name="Question"/>
          <p:cNvSpPr txBox="1">
            <a:spLocks/>
          </p:cNvSpPr>
          <p:nvPr/>
        </p:nvSpPr>
        <p:spPr>
          <a:xfrm>
            <a:off x="705755" y="4550156"/>
            <a:ext cx="5556501" cy="1584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1. 				</a:t>
            </a:r>
          </a:p>
          <a:p>
            <a:pPr algn="l"/>
            <a:r>
              <a:rPr lang="en-GB" sz="2600" dirty="0" smtClean="0">
                <a:latin typeface="Arial Rounded MT Bold" panose="020F0704030504030204" pitchFamily="34" charset="0"/>
              </a:rPr>
              <a:t> What lives around </a:t>
            </a:r>
          </a:p>
          <a:p>
            <a:pPr algn="l"/>
            <a:r>
              <a:rPr lang="en-GB" sz="2600" dirty="0" smtClean="0">
                <a:latin typeface="Arial Rounded MT Bold" panose="020F0704030504030204" pitchFamily="34" charset="0"/>
              </a:rPr>
              <a:t> a pool like this?</a:t>
            </a:r>
          </a:p>
          <a:p>
            <a:pPr algn="l"/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	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56501" y="4537426"/>
            <a:ext cx="5479191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a) Red Squirrel</a:t>
            </a:r>
          </a:p>
          <a:p>
            <a:r>
              <a:rPr lang="en-GB" sz="26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b</a:t>
            </a:r>
            <a:r>
              <a:rPr lang="en-GB" sz="2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) White faced darter dragonfly</a:t>
            </a:r>
          </a:p>
          <a:p>
            <a:r>
              <a:rPr lang="en-GB" sz="26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c</a:t>
            </a:r>
            <a:r>
              <a:rPr lang="en-GB" sz="2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) Komodo </a:t>
            </a:r>
            <a:r>
              <a:rPr lang="en-GB" sz="26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dragon</a:t>
            </a:r>
          </a:p>
          <a:p>
            <a:endParaRPr lang="en-GB" sz="2600" dirty="0">
              <a:latin typeface="Arial Rounded MT Bold" panose="020F07040305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10136" y="5942712"/>
            <a:ext cx="2486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Ross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Hoddinott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/2020VISION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862" y="57123"/>
            <a:ext cx="5847324" cy="4210310"/>
          </a:xfrm>
          <a:prstGeom prst="rect">
            <a:avLst/>
          </a:prstGeom>
        </p:spPr>
      </p:pic>
      <p:sp>
        <p:nvSpPr>
          <p:cNvPr id="20" name="Title"/>
          <p:cNvSpPr>
            <a:spLocks noGrp="1"/>
          </p:cNvSpPr>
          <p:nvPr>
            <p:ph type="ctrTitle"/>
          </p:nvPr>
        </p:nvSpPr>
        <p:spPr>
          <a:xfrm>
            <a:off x="779033" y="0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Logo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pic>
        <p:nvPicPr>
          <p:cNvPr id="22" name="Swoos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" name="Picture 2">
            <a:hlinkClick r:id="" action="ppaction://hlinkshowjump?jump=nextslide">
              <a:snd r:embed="rId9" name="chimes.wav"/>
            </a:hlinkClick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6066" y="2824953"/>
            <a:ext cx="2630711" cy="1848512"/>
          </a:xfrm>
          <a:prstGeom prst="rect">
            <a:avLst/>
          </a:prstGeom>
        </p:spPr>
      </p:pic>
      <p:pic>
        <p:nvPicPr>
          <p:cNvPr id="23" name="XC393959 - Soundsca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62536" y="6193137"/>
            <a:ext cx="609600" cy="609600"/>
          </a:xfrm>
          <a:prstGeom prst="rect">
            <a:avLst/>
          </a:prstGeom>
        </p:spPr>
      </p:pic>
      <p:sp>
        <p:nvSpPr>
          <p:cNvPr id="17" name="Horizontal Scroll 16">
            <a:hlinkClick r:id="" action="ppaction://hlinkshowjump?jump=nextslide"/>
          </p:cNvPr>
          <p:cNvSpPr/>
          <p:nvPr/>
        </p:nvSpPr>
        <p:spPr>
          <a:xfrm>
            <a:off x="955147" y="758282"/>
            <a:ext cx="2547430" cy="3156460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1244032" y="1055271"/>
            <a:ext cx="2277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 These dragonflies need the special conditions only found on some </a:t>
            </a:r>
            <a:r>
              <a:rPr lang="en-GB" sz="2000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mosslands</a:t>
            </a:r>
            <a:r>
              <a:rPr lang="en-GB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 to make a home.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07934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6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08" y="744583"/>
            <a:ext cx="10711183" cy="42062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38710" y="4550156"/>
            <a:ext cx="5496981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 smtClean="0">
                <a:latin typeface="Arial Rounded MT Bold" panose="020F0704030504030204" pitchFamily="34" charset="0"/>
              </a:rPr>
              <a:t>	a</a:t>
            </a:r>
            <a:r>
              <a:rPr lang="en-GB" sz="2600" dirty="0">
                <a:latin typeface="Arial Rounded MT Bold" panose="020F0704030504030204" pitchFamily="34" charset="0"/>
              </a:rPr>
              <a:t>) Bittern</a:t>
            </a:r>
          </a:p>
          <a:p>
            <a:r>
              <a:rPr lang="en-GB" sz="2600" dirty="0">
                <a:latin typeface="Arial Rounded MT Bold" panose="020F0704030504030204" pitchFamily="34" charset="0"/>
              </a:rPr>
              <a:t>	b) Cuckoo</a:t>
            </a:r>
          </a:p>
          <a:p>
            <a:r>
              <a:rPr lang="en-GB" sz="2600" dirty="0">
                <a:latin typeface="Arial Rounded MT Bold" panose="020F0704030504030204" pitchFamily="34" charset="0"/>
              </a:rPr>
              <a:t>	c) Owl </a:t>
            </a:r>
            <a:endParaRPr lang="en-GB" sz="2000" dirty="0" smtClean="0">
              <a:latin typeface="Arial Rounded MT Bold" panose="020F0704030504030204" pitchFamily="34" charset="0"/>
            </a:endParaRPr>
          </a:p>
          <a:p>
            <a:endParaRPr lang="en-GB" sz="2600" dirty="0">
              <a:latin typeface="Arial Rounded MT Bold" panose="020F07040305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itle"/>
          <p:cNvSpPr>
            <a:spLocks noGrp="1"/>
          </p:cNvSpPr>
          <p:nvPr>
            <p:ph type="ctrTitle"/>
          </p:nvPr>
        </p:nvSpPr>
        <p:spPr>
          <a:xfrm>
            <a:off x="779033" y="0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Logo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sp>
        <p:nvSpPr>
          <p:cNvPr id="14" name="Question"/>
          <p:cNvSpPr>
            <a:spLocks noGrp="1"/>
          </p:cNvSpPr>
          <p:nvPr>
            <p:ph type="subTitle" idx="1"/>
          </p:nvPr>
        </p:nvSpPr>
        <p:spPr>
          <a:xfrm>
            <a:off x="724507" y="4550156"/>
            <a:ext cx="5537749" cy="1486377"/>
          </a:xfrm>
          <a:solidFill>
            <a:schemeClr val="bg1"/>
          </a:solidFill>
          <a:ln>
            <a:noFill/>
          </a:ln>
        </p:spPr>
        <p:txBody>
          <a:bodyPr>
            <a:normAutofit fontScale="92500"/>
          </a:bodyPr>
          <a:lstStyle/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2. 				</a:t>
            </a:r>
          </a:p>
          <a:p>
            <a:pPr algn="l"/>
            <a:r>
              <a:rPr lang="en-GB" sz="2600" dirty="0" smtClean="0">
                <a:latin typeface="Arial Rounded MT Bold" panose="020F0704030504030204" pitchFamily="34" charset="0"/>
              </a:rPr>
              <a:t>Listen </a:t>
            </a:r>
            <a:r>
              <a:rPr lang="en-GB" sz="2600" dirty="0">
                <a:latin typeface="Arial Rounded MT Bold" panose="020F0704030504030204" pitchFamily="34" charset="0"/>
              </a:rPr>
              <a:t>out! What type of bird is that?</a:t>
            </a:r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	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57736" y="5790312"/>
            <a:ext cx="2486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Terry Whittaker/2020VISION</a:t>
            </a:r>
          </a:p>
        </p:txBody>
      </p:sp>
      <p:pic>
        <p:nvPicPr>
          <p:cNvPr id="18" name="Swoos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8" name="Rectangle 7">
            <a:hlinkClick r:id="" action="ppaction://hlinkshowjump?jump=nextslide">
              <a:snd r:embed="rId8" name="whoosh.wav"/>
            </a:hlinkClick>
          </p:cNvPr>
          <p:cNvSpPr/>
          <p:nvPr/>
        </p:nvSpPr>
        <p:spPr>
          <a:xfrm>
            <a:off x="6435305" y="5434202"/>
            <a:ext cx="2390041" cy="34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" action="ppaction://hlinkshowjump?jump=nextslide">
              <a:snd r:embed="rId8" name="whoosh.wav"/>
            </a:hlinkClick>
          </p:cNvPr>
          <p:cNvSpPr/>
          <p:nvPr/>
        </p:nvSpPr>
        <p:spPr>
          <a:xfrm>
            <a:off x="6558058" y="5057028"/>
            <a:ext cx="2267288" cy="34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hlinkClick r:id="rId9" action="ppaction://hlinksldjump">
              <a:snd r:embed="rId10" name="applause.wav"/>
            </a:hlinkClick>
          </p:cNvPr>
          <p:cNvSpPr/>
          <p:nvPr/>
        </p:nvSpPr>
        <p:spPr>
          <a:xfrm>
            <a:off x="6586922" y="4636784"/>
            <a:ext cx="3605841" cy="380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XC519898 - Eurasian Bittern - Botaurus stellar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00918" y="1156814"/>
            <a:ext cx="2068773" cy="20687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84951" y="1670895"/>
            <a:ext cx="18151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Click the speaker to listen</a:t>
            </a:r>
            <a:endParaRPr lang="en-GB" sz="20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54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ackground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06" y="744421"/>
            <a:ext cx="10711183" cy="42062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38710" y="4550156"/>
            <a:ext cx="5496981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 smtClean="0">
                <a:latin typeface="Arial Rounded MT Bold" panose="020F0704030504030204" pitchFamily="34" charset="0"/>
              </a:rPr>
              <a:t>	a</a:t>
            </a:r>
            <a:r>
              <a:rPr lang="en-GB" sz="2600" dirty="0">
                <a:latin typeface="Arial Rounded MT Bold" panose="020F0704030504030204" pitchFamily="34" charset="0"/>
              </a:rPr>
              <a:t>) Bittern</a:t>
            </a:r>
          </a:p>
          <a:p>
            <a:r>
              <a:rPr lang="en-GB" sz="2600" dirty="0">
                <a:latin typeface="Arial Rounded MT Bold" panose="020F0704030504030204" pitchFamily="34" charset="0"/>
              </a:rPr>
              <a:t>	b) Cuckoo</a:t>
            </a:r>
          </a:p>
          <a:p>
            <a:r>
              <a:rPr lang="en-GB" sz="2600" dirty="0">
                <a:latin typeface="Arial Rounded MT Bold" panose="020F0704030504030204" pitchFamily="34" charset="0"/>
              </a:rPr>
              <a:t>	c) Owl </a:t>
            </a:r>
            <a:endParaRPr lang="en-GB" sz="2000" dirty="0" smtClean="0">
              <a:latin typeface="Arial Rounded MT Bold" panose="020F0704030504030204" pitchFamily="34" charset="0"/>
            </a:endParaRPr>
          </a:p>
          <a:p>
            <a:endParaRPr lang="en-GB" sz="2600" dirty="0">
              <a:latin typeface="Arial Rounded MT Bold" panose="020F07040305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Horizontal Scroll 7">
            <a:hlinkClick r:id="" action="ppaction://hlinkshowjump?jump=previousslide"/>
          </p:cNvPr>
          <p:cNvSpPr/>
          <p:nvPr/>
        </p:nvSpPr>
        <p:spPr>
          <a:xfrm>
            <a:off x="6113167" y="1202302"/>
            <a:ext cx="4157932" cy="251791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604872" y="1850192"/>
            <a:ext cx="3174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14" name="Question"/>
          <p:cNvSpPr txBox="1">
            <a:spLocks/>
          </p:cNvSpPr>
          <p:nvPr/>
        </p:nvSpPr>
        <p:spPr>
          <a:xfrm>
            <a:off x="724507" y="4550156"/>
            <a:ext cx="5537749" cy="14863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2. 				</a:t>
            </a:r>
          </a:p>
          <a:p>
            <a:pPr algn="l"/>
            <a:r>
              <a:rPr lang="en-GB" sz="2600" dirty="0" smtClean="0">
                <a:latin typeface="Arial Rounded MT Bold" panose="020F0704030504030204" pitchFamily="34" charset="0"/>
              </a:rPr>
              <a:t>Listen out! What type of bird is that?</a:t>
            </a:r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	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10136" y="5942712"/>
            <a:ext cx="2486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Terry Whittaker/2020VISION</a:t>
            </a:r>
          </a:p>
        </p:txBody>
      </p:sp>
      <p:sp>
        <p:nvSpPr>
          <p:cNvPr id="19" name="Title"/>
          <p:cNvSpPr>
            <a:spLocks noGrp="1"/>
          </p:cNvSpPr>
          <p:nvPr>
            <p:ph type="ctrTitle"/>
          </p:nvPr>
        </p:nvSpPr>
        <p:spPr>
          <a:xfrm>
            <a:off x="779033" y="0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Swoos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1" name="Logo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pic>
        <p:nvPicPr>
          <p:cNvPr id="23" name="Picture 22">
            <a:hlinkClick r:id="" action="ppaction://hlinkshowjump?jump=previousslide">
              <a:snd r:embed="rId8" name="whoosh.wav"/>
            </a:hlinkClick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85769" y="856946"/>
            <a:ext cx="4494610" cy="3158213"/>
          </a:xfrm>
          <a:prstGeom prst="rect">
            <a:avLst/>
          </a:prstGeom>
        </p:spPr>
      </p:pic>
      <p:pic>
        <p:nvPicPr>
          <p:cNvPr id="24" name="XC393959 - Soundsca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62536" y="6193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0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6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ackground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08" y="744583"/>
            <a:ext cx="10711183" cy="42062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38710" y="4550156"/>
            <a:ext cx="5496981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 smtClean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	a</a:t>
            </a:r>
            <a:r>
              <a:rPr lang="en-GB" sz="2600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) Bittern</a:t>
            </a:r>
          </a:p>
          <a:p>
            <a:r>
              <a:rPr lang="en-GB" sz="2600" dirty="0">
                <a:latin typeface="Arial Rounded MT Bold" panose="020F0704030504030204" pitchFamily="34" charset="0"/>
              </a:rPr>
              <a:t>	</a:t>
            </a:r>
            <a:r>
              <a:rPr lang="en-GB" sz="2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b) Cuckoo</a:t>
            </a:r>
          </a:p>
          <a:p>
            <a:r>
              <a:rPr lang="en-GB" sz="26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	c) Owl </a:t>
            </a:r>
            <a:endParaRPr lang="en-GB" sz="2000" dirty="0" smtClean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endParaRPr lang="en-GB" sz="2600" dirty="0">
              <a:latin typeface="Arial Rounded MT Bold" panose="020F07040305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orizontal Scroll 4">
            <a:hlinkClick r:id="" action="ppaction://hlinkshowjump?jump=nextslide"/>
          </p:cNvPr>
          <p:cNvSpPr/>
          <p:nvPr/>
        </p:nvSpPr>
        <p:spPr>
          <a:xfrm>
            <a:off x="5069541" y="765466"/>
            <a:ext cx="5526741" cy="2595282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537051" y="1253184"/>
            <a:ext cx="50560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Did you know? </a:t>
            </a:r>
            <a:r>
              <a:rPr lang="en-GB" sz="2400" i="1" dirty="0" smtClean="0">
                <a:latin typeface="Arial Rounded MT Bold" panose="020F0704030504030204" pitchFamily="34" charset="0"/>
              </a:rPr>
              <a:t>Bitterns </a:t>
            </a:r>
            <a:r>
              <a:rPr lang="en-GB" sz="2400" i="1" dirty="0">
                <a:latin typeface="Arial Rounded MT Bold" panose="020F0704030504030204" pitchFamily="34" charset="0"/>
              </a:rPr>
              <a:t>are really hard to see as they blend into the reeds so well, but their ‘boom’s are easy to hear!</a:t>
            </a:r>
          </a:p>
        </p:txBody>
      </p:sp>
      <p:sp>
        <p:nvSpPr>
          <p:cNvPr id="13" name="Question"/>
          <p:cNvSpPr>
            <a:spLocks noGrp="1"/>
          </p:cNvSpPr>
          <p:nvPr>
            <p:ph type="subTitle" idx="1"/>
          </p:nvPr>
        </p:nvSpPr>
        <p:spPr>
          <a:xfrm>
            <a:off x="724507" y="4550156"/>
            <a:ext cx="5537749" cy="1486377"/>
          </a:xfrm>
          <a:solidFill>
            <a:schemeClr val="bg1"/>
          </a:solidFill>
          <a:ln>
            <a:noFill/>
          </a:ln>
        </p:spPr>
        <p:txBody>
          <a:bodyPr>
            <a:normAutofit fontScale="92500"/>
          </a:bodyPr>
          <a:lstStyle/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2. 				</a:t>
            </a:r>
          </a:p>
          <a:p>
            <a:pPr algn="l"/>
            <a:r>
              <a:rPr lang="en-GB" sz="2600" dirty="0" smtClean="0">
                <a:latin typeface="Arial Rounded MT Bold" panose="020F0704030504030204" pitchFamily="34" charset="0"/>
              </a:rPr>
              <a:t>Listen </a:t>
            </a:r>
            <a:r>
              <a:rPr lang="en-GB" sz="2600" dirty="0">
                <a:latin typeface="Arial Rounded MT Bold" panose="020F0704030504030204" pitchFamily="34" charset="0"/>
              </a:rPr>
              <a:t>out! What type of bird is that?</a:t>
            </a:r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	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10136" y="5942712"/>
            <a:ext cx="24869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Terry Whittaker/2020VISION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91" y="402737"/>
            <a:ext cx="5473338" cy="3941025"/>
          </a:xfrm>
          <a:prstGeom prst="rect">
            <a:avLst/>
          </a:prstGeom>
        </p:spPr>
      </p:pic>
      <p:sp>
        <p:nvSpPr>
          <p:cNvPr id="18" name="Title"/>
          <p:cNvSpPr>
            <a:spLocks noGrp="1"/>
          </p:cNvSpPr>
          <p:nvPr>
            <p:ph type="ctrTitle"/>
          </p:nvPr>
        </p:nvSpPr>
        <p:spPr>
          <a:xfrm>
            <a:off x="779033" y="0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Swoos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" name="Logo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>
              <a:snd r:embed="rId9" name="chimes.wav"/>
            </a:hlinkClick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6066" y="2824953"/>
            <a:ext cx="2630711" cy="1848512"/>
          </a:xfrm>
          <a:prstGeom prst="rect">
            <a:avLst/>
          </a:prstGeom>
        </p:spPr>
      </p:pic>
      <p:pic>
        <p:nvPicPr>
          <p:cNvPr id="23" name="XC393959 - Soundscap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62536" y="6193137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74228" y="5807070"/>
            <a:ext cx="313590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Recording: Leif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Arvidsson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, XC519898. Accessible at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www.xeno-canto.org/519898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 CC4.0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279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08" y="696036"/>
            <a:ext cx="10711183" cy="43263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02850" y="4564152"/>
            <a:ext cx="5532841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latin typeface="Arial Rounded MT Bold" panose="020F0704030504030204" pitchFamily="34" charset="0"/>
              </a:rPr>
              <a:t>	a) Field Vole</a:t>
            </a:r>
          </a:p>
          <a:p>
            <a:r>
              <a:rPr lang="en-GB" sz="2600" dirty="0">
                <a:latin typeface="Arial Rounded MT Bold" panose="020F0704030504030204" pitchFamily="34" charset="0"/>
              </a:rPr>
              <a:t>	b) Bank Vole</a:t>
            </a:r>
          </a:p>
          <a:p>
            <a:r>
              <a:rPr lang="en-GB" sz="2600" dirty="0">
                <a:latin typeface="Arial Rounded MT Bold" panose="020F0704030504030204" pitchFamily="34" charset="0"/>
              </a:rPr>
              <a:t>	c) Water Vole</a:t>
            </a:r>
          </a:p>
          <a:p>
            <a:endParaRPr lang="en-GB" sz="2600" dirty="0">
              <a:latin typeface="Arial Rounded MT Bold" panose="020F07040305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Question"/>
          <p:cNvSpPr>
            <a:spLocks noGrp="1"/>
          </p:cNvSpPr>
          <p:nvPr>
            <p:ph type="subTitle" idx="1"/>
          </p:nvPr>
        </p:nvSpPr>
        <p:spPr>
          <a:xfrm>
            <a:off x="724507" y="4550156"/>
            <a:ext cx="5537749" cy="1486377"/>
          </a:xfrm>
          <a:solidFill>
            <a:schemeClr val="bg1"/>
          </a:solidFill>
          <a:ln>
            <a:noFill/>
          </a:ln>
        </p:spPr>
        <p:txBody>
          <a:bodyPr>
            <a:normAutofit lnSpcReduction="10000"/>
          </a:bodyPr>
          <a:lstStyle/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</a:t>
            </a:r>
            <a:r>
              <a:rPr lang="en-GB" sz="2600" dirty="0">
                <a:latin typeface="Arial Rounded MT Bold" panose="020F0704030504030204" pitchFamily="34" charset="0"/>
                <a:cs typeface="Arial" panose="020B0604020202020204" pitchFamily="34" charset="0"/>
              </a:rPr>
              <a:t>3</a:t>
            </a:r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. 				</a:t>
            </a:r>
          </a:p>
          <a:p>
            <a:pPr algn="l"/>
            <a:r>
              <a:rPr lang="en-GB" sz="2600" dirty="0" smtClean="0">
                <a:latin typeface="Arial Rounded MT Bold" panose="020F0704030504030204" pitchFamily="34" charset="0"/>
              </a:rPr>
              <a:t>Which </a:t>
            </a:r>
            <a:r>
              <a:rPr lang="en-GB" sz="2600" dirty="0">
                <a:latin typeface="Arial Rounded MT Bold" panose="020F0704030504030204" pitchFamily="34" charset="0"/>
              </a:rPr>
              <a:t>is the biggest kind of vole? </a:t>
            </a:r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636488" y="5770847"/>
            <a:ext cx="126669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Karen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Lloyd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"/>
          <p:cNvSpPr>
            <a:spLocks noGrp="1"/>
          </p:cNvSpPr>
          <p:nvPr>
            <p:ph type="ctrTitle"/>
          </p:nvPr>
        </p:nvSpPr>
        <p:spPr>
          <a:xfrm>
            <a:off x="779033" y="0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Swoo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8" name="Rectangle 7">
            <a:hlinkClick r:id="" action="ppaction://hlinkshowjump?jump=nextslide">
              <a:snd r:embed="rId5" name="whoosh.wav"/>
            </a:hlinkClick>
          </p:cNvPr>
          <p:cNvSpPr/>
          <p:nvPr/>
        </p:nvSpPr>
        <p:spPr>
          <a:xfrm>
            <a:off x="6802059" y="4640754"/>
            <a:ext cx="2363637" cy="376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hlinkClick r:id="" action="ppaction://hlinkshowjump?jump=nextslide">
              <a:snd r:embed="rId5" name="whoosh.wav"/>
            </a:hlinkClick>
          </p:cNvPr>
          <p:cNvSpPr/>
          <p:nvPr/>
        </p:nvSpPr>
        <p:spPr>
          <a:xfrm>
            <a:off x="6860648" y="5016819"/>
            <a:ext cx="2217772" cy="341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hlinkClick r:id="rId6" action="ppaction://hlinksldjump">
              <a:snd r:embed="rId7" name="applause.wav"/>
            </a:hlinkClick>
          </p:cNvPr>
          <p:cNvSpPr/>
          <p:nvPr/>
        </p:nvSpPr>
        <p:spPr>
          <a:xfrm>
            <a:off x="6802059" y="5426230"/>
            <a:ext cx="2587925" cy="344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Logo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0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Background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508" y="696036"/>
            <a:ext cx="10711183" cy="432634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02850" y="4564152"/>
            <a:ext cx="5532841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600" dirty="0">
                <a:latin typeface="Arial Rounded MT Bold" panose="020F0704030504030204" pitchFamily="34" charset="0"/>
              </a:rPr>
              <a:t>	a) Field Vole</a:t>
            </a:r>
          </a:p>
          <a:p>
            <a:r>
              <a:rPr lang="en-GB" sz="2600" dirty="0">
                <a:latin typeface="Arial Rounded MT Bold" panose="020F0704030504030204" pitchFamily="34" charset="0"/>
              </a:rPr>
              <a:t>	b) Bank Vole</a:t>
            </a:r>
          </a:p>
          <a:p>
            <a:r>
              <a:rPr lang="en-GB" sz="2600" dirty="0">
                <a:latin typeface="Arial Rounded MT Bold" panose="020F0704030504030204" pitchFamily="34" charset="0"/>
              </a:rPr>
              <a:t>	c) Water Vole</a:t>
            </a:r>
          </a:p>
          <a:p>
            <a:endParaRPr lang="en-GB" sz="2600" dirty="0">
              <a:latin typeface="Arial Rounded MT Bold" panose="020F07040305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"/>
          <p:cNvSpPr>
            <a:spLocks noGrp="1"/>
          </p:cNvSpPr>
          <p:nvPr>
            <p:ph type="ctrTitle"/>
          </p:nvPr>
        </p:nvSpPr>
        <p:spPr>
          <a:xfrm>
            <a:off x="779033" y="0"/>
            <a:ext cx="10180191" cy="645458"/>
          </a:xfrm>
          <a:noFill/>
        </p:spPr>
        <p:txBody>
          <a:bodyPr>
            <a:normAutofit fontScale="90000"/>
          </a:bodyPr>
          <a:lstStyle/>
          <a:p>
            <a:pPr algn="l"/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Who’s hiding in your…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wetland?</a:t>
            </a:r>
            <a:endParaRPr lang="en-GB" sz="3200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Logo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68751"/>
            <a:ext cx="1143456" cy="891712"/>
          </a:xfrm>
          <a:prstGeom prst="rect">
            <a:avLst/>
          </a:prstGeom>
        </p:spPr>
      </p:pic>
      <p:sp>
        <p:nvSpPr>
          <p:cNvPr id="15" name="Question"/>
          <p:cNvSpPr>
            <a:spLocks noGrp="1"/>
          </p:cNvSpPr>
          <p:nvPr>
            <p:ph type="subTitle" idx="1"/>
          </p:nvPr>
        </p:nvSpPr>
        <p:spPr>
          <a:xfrm>
            <a:off x="724507" y="4550156"/>
            <a:ext cx="5537749" cy="1486377"/>
          </a:xfrm>
          <a:solidFill>
            <a:schemeClr val="bg1"/>
          </a:solidFill>
          <a:ln>
            <a:noFill/>
          </a:ln>
        </p:spPr>
        <p:txBody>
          <a:bodyPr>
            <a:normAutofit lnSpcReduction="10000"/>
          </a:bodyPr>
          <a:lstStyle/>
          <a:p>
            <a:pPr algn="l"/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Question </a:t>
            </a:r>
            <a:r>
              <a:rPr lang="en-GB" sz="2600" dirty="0">
                <a:latin typeface="Arial Rounded MT Bold" panose="020F0704030504030204" pitchFamily="34" charset="0"/>
                <a:cs typeface="Arial" panose="020B0604020202020204" pitchFamily="34" charset="0"/>
              </a:rPr>
              <a:t>3</a:t>
            </a:r>
            <a:r>
              <a:rPr lang="en-GB" sz="26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. 				</a:t>
            </a:r>
          </a:p>
          <a:p>
            <a:pPr algn="l"/>
            <a:r>
              <a:rPr lang="en-GB" sz="2600" dirty="0" smtClean="0">
                <a:latin typeface="Arial Rounded MT Bold" panose="020F0704030504030204" pitchFamily="34" charset="0"/>
              </a:rPr>
              <a:t>Which </a:t>
            </a:r>
            <a:r>
              <a:rPr lang="en-GB" sz="2600" dirty="0">
                <a:latin typeface="Arial Rounded MT Bold" panose="020F0704030504030204" pitchFamily="34" charset="0"/>
              </a:rPr>
              <a:t>is the biggest kind of vole? </a:t>
            </a:r>
            <a:r>
              <a:rPr lang="en-GB" sz="2200" dirty="0" smtClean="0">
                <a:latin typeface="Arial Rounded MT Bold" panose="020F0704030504030204" pitchFamily="34" charset="0"/>
                <a:cs typeface="Arial" panose="020B0604020202020204" pitchFamily="34" charset="0"/>
              </a:rPr>
              <a:t>	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636488" y="5770847"/>
            <a:ext cx="126669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Photo: 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Karen </a:t>
            </a:r>
            <a:r>
              <a:rPr lang="en-GB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Lloyd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Swoo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724510" y="3269285"/>
            <a:ext cx="10711182" cy="1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3" name="Horizontal Scroll 22">
            <a:hlinkClick r:id="" action="ppaction://hlinkshowjump?jump=previousslide"/>
          </p:cNvPr>
          <p:cNvSpPr/>
          <p:nvPr/>
        </p:nvSpPr>
        <p:spPr>
          <a:xfrm>
            <a:off x="6342634" y="1177095"/>
            <a:ext cx="4157932" cy="2517916"/>
          </a:xfrm>
          <a:prstGeom prst="horizontalScroll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6834339" y="1824985"/>
            <a:ext cx="3174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Not quite…</a:t>
            </a:r>
          </a:p>
          <a:p>
            <a:pPr algn="ctr"/>
            <a:r>
              <a:rPr lang="en-GB" sz="3200" dirty="0" smtClean="0">
                <a:latin typeface="Arial Rounded MT Bold" panose="020F0704030504030204" pitchFamily="34" charset="0"/>
              </a:rPr>
              <a:t>Try again!</a:t>
            </a:r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5" name="Picture 24">
            <a:hlinkClick r:id="" action="ppaction://hlinkshowjump?jump=previousslide">
              <a:snd r:embed="rId6" name="whoosh.wav"/>
            </a:hlinkClick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85769" y="856946"/>
            <a:ext cx="4494610" cy="315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3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ation_x003f_ xmlns="a9d44062-5cce-4ba9-9166-2ff6d3da13ee">
      <Url xsi:nil="true"/>
      <Description xsi:nil="true"/>
    </location_x003f_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3B406216ED23498A8689E3F6B72DB9" ma:contentTypeVersion="14" ma:contentTypeDescription="Create a new document." ma:contentTypeScope="" ma:versionID="dfb8eedbd20c3878ebab9e1c3a1b8acf">
  <xsd:schema xmlns:xsd="http://www.w3.org/2001/XMLSchema" xmlns:xs="http://www.w3.org/2001/XMLSchema" xmlns:p="http://schemas.microsoft.com/office/2006/metadata/properties" xmlns:ns2="a9d44062-5cce-4ba9-9166-2ff6d3da13ee" xmlns:ns3="a559ef0d-15a6-43ac-9c2f-e80ed6f8b687" targetNamespace="http://schemas.microsoft.com/office/2006/metadata/properties" ma:root="true" ma:fieldsID="05fa78689553ae2a97b7414a1e0aeacd" ns2:_="" ns3:_="">
    <xsd:import namespace="a9d44062-5cce-4ba9-9166-2ff6d3da13ee"/>
    <xsd:import namespace="a559ef0d-15a6-43ac-9c2f-e80ed6f8b6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location_x003f_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d44062-5cce-4ba9-9166-2ff6d3da13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location_x003f_" ma:index="16" nillable="true" ma:displayName="location?" ma:format="Hyperlink" ma:internalName="location_x003f_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59ef0d-15a6-43ac-9c2f-e80ed6f8b6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88C825B-FF15-41BD-A244-0B5B409C1F50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a9d44062-5cce-4ba9-9166-2ff6d3da13ee"/>
    <ds:schemaRef ds:uri="a559ef0d-15a6-43ac-9c2f-e80ed6f8b687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FF6162D-5AA5-424D-97E5-E6046B12B2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161B7F5-023B-4ED6-82C9-9AF6F7E425C8}"/>
</file>

<file path=docProps/app.xml><?xml version="1.0" encoding="utf-8"?>
<Properties xmlns="http://schemas.openxmlformats.org/officeDocument/2006/extended-properties" xmlns:vt="http://schemas.openxmlformats.org/officeDocument/2006/docPropsVTypes">
  <TotalTime>997</TotalTime>
  <Words>1053</Words>
  <Application>Microsoft Office PowerPoint</Application>
  <PresentationFormat>Widescreen</PresentationFormat>
  <Paragraphs>223</Paragraphs>
  <Slides>26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Arial Rounded MT Bold</vt:lpstr>
      <vt:lpstr>Calibri</vt:lpstr>
      <vt:lpstr>Calibri Light</vt:lpstr>
      <vt:lpstr>Times New Roman</vt:lpstr>
      <vt:lpstr>Office Theme</vt:lpstr>
      <vt:lpstr>PowerPoint Presentation</vt:lpstr>
      <vt:lpstr>                       Who’s hiding in your…               wetland?</vt:lpstr>
      <vt:lpstr>                       Who’s hiding in your…               wetland?</vt:lpstr>
      <vt:lpstr>                       Who’s hiding in your…               wetland?</vt:lpstr>
      <vt:lpstr>                       Who’s hiding in your…               wetland?</vt:lpstr>
      <vt:lpstr>                       Who’s hiding in your…               wetland?</vt:lpstr>
      <vt:lpstr>                       Who’s hiding in your…               wetland?</vt:lpstr>
      <vt:lpstr>                       Who’s hiding in your…               wetland?</vt:lpstr>
      <vt:lpstr>                       Who’s hiding in your…               wetland?</vt:lpstr>
      <vt:lpstr>                       Who’s hiding in your…               wetland?</vt:lpstr>
      <vt:lpstr>                       Who’s hiding in your…               wetland?</vt:lpstr>
      <vt:lpstr>                       Who’s hiding in your…               wetland?</vt:lpstr>
      <vt:lpstr>                       Who’s hiding in your…               wetland?</vt:lpstr>
      <vt:lpstr>                       Who’s hiding in your…               wetland?</vt:lpstr>
      <vt:lpstr>                       Who’s hiding in your…               wetland?</vt:lpstr>
      <vt:lpstr>                       Who’s hiding in your…               wetland?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Who’s hiding in your mossland?</dc:title>
  <dc:creator>Jamie Lawson</dc:creator>
  <cp:lastModifiedBy>Jamie Lawson</cp:lastModifiedBy>
  <cp:revision>112</cp:revision>
  <dcterms:created xsi:type="dcterms:W3CDTF">2020-01-16T14:13:20Z</dcterms:created>
  <dcterms:modified xsi:type="dcterms:W3CDTF">2020-03-30T13:39:00Z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0x010100F93B406216ED23498A8689E3F6B72DB9</vt:lpwstr>
  </property>
</Properties>
</file>