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5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16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hyperlink" Target="http://www.xeno-canto.org/446561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25.jpe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8.tif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2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5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www.carbonlandscape.org.uk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hyperlink" Target="http://www.xeno-canto.org/3939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907" y="96965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3170" y="2207744"/>
            <a:ext cx="6164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…</a:t>
            </a:r>
            <a:r>
              <a:rPr lang="en-GB" sz="5400" dirty="0" err="1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Mossland</a:t>
            </a:r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en-GB" sz="5400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6297" y="3336297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80" y="2732985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60309" y="4550156"/>
            <a:ext cx="9649203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at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715803" y="917901"/>
            <a:ext cx="5015753" cy="188258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279" y="1238007"/>
            <a:ext cx="4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Cotton Grass is actually a sedge, not a grass!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52" y="700383"/>
            <a:ext cx="4950057" cy="3565449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58" y="1733266"/>
            <a:ext cx="4559750" cy="32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a) Large Heath </a:t>
            </a:r>
          </a:p>
          <a:p>
            <a:pPr algn="l"/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  	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87064" y="4767467"/>
            <a:ext cx="4209691" cy="70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487064" y="4488456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Question"/>
          <p:cNvSpPr txBox="1">
            <a:spLocks/>
          </p:cNvSpPr>
          <p:nvPr/>
        </p:nvSpPr>
        <p:spPr>
          <a:xfrm>
            <a:off x="1362715" y="4550156"/>
            <a:ext cx="9758385" cy="14337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a) Large Heath 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  	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Question"/>
          <p:cNvSpPr txBox="1">
            <a:spLocks/>
          </p:cNvSpPr>
          <p:nvPr/>
        </p:nvSpPr>
        <p:spPr>
          <a:xfrm>
            <a:off x="1351127" y="4550156"/>
            <a:ext cx="9758385" cy="14337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Large Heath 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  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4577415" y="838497"/>
            <a:ext cx="4101353" cy="3212310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80947" y="1379516"/>
            <a:ext cx="3133165" cy="246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Heath Butterfly is also known as the Manchester Argus, it has been missing from local </a:t>
            </a:r>
            <a:r>
              <a:rPr lang="en-GB" i="1" dirty="0" err="1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mosslands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over 150 years. It gets nectar from the flowers of Cross Leaved Heath.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0889">
            <a:off x="190905" y="478262"/>
            <a:ext cx="6023738" cy="433880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871" y="919750"/>
            <a:ext cx="4480259" cy="31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2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</a:t>
            </a: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676181" y="4558243"/>
            <a:ext cx="5055079" cy="7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676181" y="5493851"/>
            <a:ext cx="2932981" cy="281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</a:t>
            </a: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Almost…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64775" y="4550156"/>
            <a:ext cx="9744737" cy="143378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 (for fuel &amp; 									   compost)</a:t>
            </a:r>
          </a:p>
        </p:txBody>
      </p:sp>
      <p:sp>
        <p:nvSpPr>
          <p:cNvPr id="1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2007357" y="1530154"/>
            <a:ext cx="3713018" cy="1997307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Around 80% of the UK’s peatlands (also known as </a:t>
            </a:r>
            <a:r>
              <a:rPr lang="en-GB" i="1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mosslands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) have been damaged by activities like these.</a:t>
            </a:r>
            <a:endParaRPr lang="en-GB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15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566" y="625567"/>
            <a:ext cx="5690127" cy="40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296537" y="4550156"/>
            <a:ext cx="9812976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521571" y="5096267"/>
            <a:ext cx="3122762" cy="887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521571" y="4575677"/>
            <a:ext cx="3122762" cy="32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XC446561 - Bog Bush-Cricket - Metrioptera brachypte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8139" y="1376194"/>
            <a:ext cx="1826863" cy="18268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04879" y="1762612"/>
            <a:ext cx="205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9756" y="5956171"/>
            <a:ext cx="4995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Audio: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Baudewijn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Odé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XC446561. Accessible at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www.xeno-canto.org/446561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CC 4.0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1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1310185" y="1092789"/>
            <a:ext cx="5593977" cy="248770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044" y="1575045"/>
            <a:ext cx="49754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Crickets </a:t>
            </a:r>
            <a:r>
              <a:rPr lang="en-GB" sz="2400" i="1" dirty="0">
                <a:latin typeface="Arial Rounded MT Bold" panose="020F0704030504030204" pitchFamily="34" charset="0"/>
              </a:rPr>
              <a:t>usually have long antennae, while grasshoppers have short antennae.</a:t>
            </a:r>
            <a:endParaRPr lang="en-GB" sz="2400" dirty="0">
              <a:latin typeface="Arial Rounded MT Bold" panose="020F0704030504030204" pitchFamily="34" charset="0"/>
            </a:endParaRP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373" y="3036248"/>
            <a:ext cx="5022164" cy="3616162"/>
          </a:xfrm>
          <a:prstGeom prst="rect">
            <a:avLst/>
          </a:prstGeom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78" y="691875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32274" cy="143378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a) Fruit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	b) Insects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Chocolate	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Log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2" name="Rectangle 11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69811" y="5485961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469811" y="4990354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5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2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a) 3 years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366294" y="543420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6590581" y="5089585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a) 3 years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23833" y="4550156"/>
            <a:ext cx="9785680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3 years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502288" y="1129499"/>
            <a:ext cx="5007694" cy="215674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51670" y="1392734"/>
            <a:ext cx="475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Peat is made by plants decomposing very slowly in wet, low oxygen, acidic conditions.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803" y="675677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33015" y="4550156"/>
            <a:ext cx="967649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556075" y="5035436"/>
            <a:ext cx="4261449" cy="83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6556075" y="4550156"/>
            <a:ext cx="2932982" cy="332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718100" y="1404079"/>
            <a:ext cx="4355154" cy="175688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The UK has 13% of all the world’s blanket bog!</a:t>
            </a:r>
            <a:endParaRPr lang="en-GB" sz="2400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15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390" y="675677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Find out more about the wildlife in our landscape at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5"/>
              </a:rPr>
              <a:t>www.carbonlandscape.org.uk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30" y="934441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3098" y="884950"/>
            <a:ext cx="5072287" cy="1226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Thank you to the customers of Tesco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Burscough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Bridge for supporting this project!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1765" y="6004523"/>
            <a:ext cx="652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XC393959.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www.xeno-canto.org/393959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32274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a) Fruit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	b) Insects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Chocolate	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18" name="Picture 17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</a:t>
            </a:r>
            <a:r>
              <a:rPr lang="en-GB" sz="2200" dirty="0" smtClean="0">
                <a:solidFill>
                  <a:srgbClr val="00B05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	Insects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5863302" y="645459"/>
            <a:ext cx="5271247" cy="3671047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6575612" y="1065137"/>
            <a:ext cx="4155141" cy="316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The ground doesn’t have enough nutrients for the sundew, so it gets extra nutrients from insects! Their leaves are covered in a sticky mucus that traps the insects, the leaf then curls round the insect to digest it.</a:t>
            </a:r>
            <a:endParaRPr lang="en-GB" sz="2200" i="1" dirty="0">
              <a:latin typeface="Arial Rounded MT Bold" panose="020F070403050403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75" y="205475"/>
            <a:ext cx="5473337" cy="394102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005" y="3332636"/>
            <a:ext cx="4095001" cy="2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35305" y="543420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642340" y="505371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</a:t>
            </a:r>
            <a:r>
              <a:rPr lang="en-GB" sz="2200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</a:t>
            </a:r>
            <a:r>
              <a:rPr lang="en-GB" sz="2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069541" y="1008529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61344" y="1498565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This can help slow the flow of rainfall, decreasing the chance of flooding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92" y="1109869"/>
            <a:ext cx="4303879" cy="3100017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521" y="2158476"/>
            <a:ext cx="4539027" cy="32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19367" y="4550156"/>
            <a:ext cx="9690146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4" name="whoosh.wav"/>
            </a:hlinkClick>
          </p:cNvPr>
          <p:cNvSpPr/>
          <p:nvPr/>
        </p:nvSpPr>
        <p:spPr>
          <a:xfrm>
            <a:off x="8367623" y="4558243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4" name="whoosh.wav"/>
            </a:hlinkClick>
          </p:cNvPr>
          <p:cNvSpPr/>
          <p:nvPr/>
        </p:nvSpPr>
        <p:spPr>
          <a:xfrm>
            <a:off x="7418716" y="5026386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8367623" y="5467016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46663" y="4550156"/>
            <a:ext cx="9662850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at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8C825B-FF15-41BD-A244-0B5B409C1F50}">
  <ds:schemaRefs>
    <ds:schemaRef ds:uri="http://purl.org/dc/elements/1.1/"/>
    <ds:schemaRef ds:uri="http://schemas.microsoft.com/office/2006/metadata/properties"/>
    <ds:schemaRef ds:uri="a9d44062-5cce-4ba9-9166-2ff6d3da13e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559ef0d-15a6-43ac-9c2f-e80ed6f8b68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5CA6DEF-8F52-4B74-9C95-A5EF5EA34723}"/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669</Words>
  <Application>Microsoft Office PowerPoint</Application>
  <PresentationFormat>Widescreen</PresentationFormat>
  <Paragraphs>155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                   Who’s hiding in your…               mossland?</vt:lpstr>
      <vt:lpstr>                       Who’s hiding in your…               mossland?</vt:lpstr>
      <vt:lpstr>PowerPoint Presentation</vt:lpstr>
      <vt:lpstr>PowerPoint Presentation</vt:lpstr>
      <vt:lpstr>PowerPoint Presentation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PowerPoint Presentation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79</cp:revision>
  <dcterms:created xsi:type="dcterms:W3CDTF">2020-01-16T14:13:20Z</dcterms:created>
  <dcterms:modified xsi:type="dcterms:W3CDTF">2020-03-31T12:22:16Z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  <property fmtid="{D5CDD505-2E9C-101B-9397-08002B2CF9AE}" pid="3" name="_MarkAsFinal">
    <vt:bool>true</vt:bool>
  </property>
</Properties>
</file>