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85" r:id="rId5"/>
    <p:sldId id="256" r:id="rId6"/>
    <p:sldId id="275" r:id="rId7"/>
    <p:sldId id="257" r:id="rId8"/>
    <p:sldId id="258" r:id="rId9"/>
    <p:sldId id="276" r:id="rId10"/>
    <p:sldId id="259" r:id="rId11"/>
    <p:sldId id="260" r:id="rId12"/>
    <p:sldId id="277" r:id="rId13"/>
    <p:sldId id="261" r:id="rId14"/>
    <p:sldId id="263" r:id="rId15"/>
    <p:sldId id="278" r:id="rId16"/>
    <p:sldId id="262" r:id="rId17"/>
    <p:sldId id="264" r:id="rId18"/>
    <p:sldId id="279" r:id="rId19"/>
    <p:sldId id="265" r:id="rId20"/>
    <p:sldId id="266" r:id="rId21"/>
    <p:sldId id="280" r:id="rId22"/>
    <p:sldId id="267" r:id="rId23"/>
    <p:sldId id="268" r:id="rId24"/>
    <p:sldId id="282" r:id="rId25"/>
    <p:sldId id="272" r:id="rId26"/>
    <p:sldId id="273" r:id="rId27"/>
    <p:sldId id="281" r:id="rId28"/>
    <p:sldId id="274" r:id="rId29"/>
    <p:sldId id="28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8" autoAdjust="0"/>
    <p:restoredTop sz="94660"/>
  </p:normalViewPr>
  <p:slideViewPr>
    <p:cSldViewPr snapToGrid="0">
      <p:cViewPr varScale="1">
        <p:scale>
          <a:sx n="73" d="100"/>
          <a:sy n="73" d="100"/>
        </p:scale>
        <p:origin x="59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28A3-2984-434F-AE05-42458A880171}" type="datetimeFigureOut">
              <a:rPr lang="en-GB" smtClean="0"/>
              <a:t>31/03/2020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826D7-A0CE-4685-980E-32B429B9FB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7699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28A3-2984-434F-AE05-42458A880171}" type="datetimeFigureOut">
              <a:rPr lang="en-GB" smtClean="0"/>
              <a:t>31/03/2020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826D7-A0CE-4685-980E-32B429B9FB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5871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28A3-2984-434F-AE05-42458A880171}" type="datetimeFigureOut">
              <a:rPr lang="en-GB" smtClean="0"/>
              <a:t>31/03/2020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826D7-A0CE-4685-980E-32B429B9FB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7919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28A3-2984-434F-AE05-42458A880171}" type="datetimeFigureOut">
              <a:rPr lang="en-GB" smtClean="0"/>
              <a:t>31/03/2020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826D7-A0CE-4685-980E-32B429B9FB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0023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28A3-2984-434F-AE05-42458A880171}" type="datetimeFigureOut">
              <a:rPr lang="en-GB" smtClean="0"/>
              <a:t>31/03/2020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826D7-A0CE-4685-980E-32B429B9FB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0086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28A3-2984-434F-AE05-42458A880171}" type="datetimeFigureOut">
              <a:rPr lang="en-GB" smtClean="0"/>
              <a:t>31/03/2020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826D7-A0CE-4685-980E-32B429B9FB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7089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28A3-2984-434F-AE05-42458A880171}" type="datetimeFigureOut">
              <a:rPr lang="en-GB" smtClean="0"/>
              <a:t>31/03/2020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826D7-A0CE-4685-980E-32B429B9FB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9963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28A3-2984-434F-AE05-42458A880171}" type="datetimeFigureOut">
              <a:rPr lang="en-GB" smtClean="0"/>
              <a:t>31/03/2020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826D7-A0CE-4685-980E-32B429B9FB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5689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28A3-2984-434F-AE05-42458A880171}" type="datetimeFigureOut">
              <a:rPr lang="en-GB" smtClean="0"/>
              <a:t>31/03/2020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826D7-A0CE-4685-980E-32B429B9FB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0808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28A3-2984-434F-AE05-42458A880171}" type="datetimeFigureOut">
              <a:rPr lang="en-GB" smtClean="0"/>
              <a:t>31/03/2020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826D7-A0CE-4685-980E-32B429B9FB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6162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28A3-2984-434F-AE05-42458A880171}" type="datetimeFigureOut">
              <a:rPr lang="en-GB" smtClean="0"/>
              <a:t>31/03/2020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826D7-A0CE-4685-980E-32B429B9FB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7896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8628A3-2984-434F-AE05-42458A880171}" type="datetimeFigureOut">
              <a:rPr lang="en-GB" smtClean="0"/>
              <a:t>31/03/2020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C826D7-A0CE-4685-980E-32B429B9FB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3224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.png"/><Relationship Id="rId7" Type="http://schemas.openxmlformats.org/officeDocument/2006/relationships/audio" Target="../media/audio1.wav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audio" Target="../media/audio3.wav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13.xml"/><Relationship Id="rId5" Type="http://schemas.openxmlformats.org/officeDocument/2006/relationships/audio" Target="../media/audio2.wav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.png"/><Relationship Id="rId7" Type="http://schemas.openxmlformats.org/officeDocument/2006/relationships/audio" Target="../media/audio1.wav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image" Target="../media/image1.png"/><Relationship Id="rId7" Type="http://schemas.openxmlformats.org/officeDocument/2006/relationships/slide" Target="slide16.xml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4.png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12" Type="http://schemas.openxmlformats.org/officeDocument/2006/relationships/hyperlink" Target="http://www.xeno-canto.org/446561" TargetMode="Externa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11" Type="http://schemas.openxmlformats.org/officeDocument/2006/relationships/image" Target="../media/image11.png"/><Relationship Id="rId5" Type="http://schemas.openxmlformats.org/officeDocument/2006/relationships/image" Target="../media/image1.png"/><Relationship Id="rId10" Type="http://schemas.openxmlformats.org/officeDocument/2006/relationships/audio" Target="../media/audio3.wav"/><Relationship Id="rId4" Type="http://schemas.openxmlformats.org/officeDocument/2006/relationships/image" Target="../media/image25.jpeg"/><Relationship Id="rId9" Type="http://schemas.openxmlformats.org/officeDocument/2006/relationships/slide" Target="slide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audio" Target="../media/audio1.wav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26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9.png"/><Relationship Id="rId11" Type="http://schemas.openxmlformats.org/officeDocument/2006/relationships/image" Target="../media/image11.png"/><Relationship Id="rId5" Type="http://schemas.openxmlformats.org/officeDocument/2006/relationships/image" Target="../media/image1.png"/><Relationship Id="rId10" Type="http://schemas.openxmlformats.org/officeDocument/2006/relationships/audio" Target="../media/audio3.wav"/><Relationship Id="rId4" Type="http://schemas.openxmlformats.org/officeDocument/2006/relationships/image" Target="../media/image8.tiff"/><Relationship Id="rId9" Type="http://schemas.openxmlformats.org/officeDocument/2006/relationships/slide" Target="slide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image" Target="../media/image1.png"/><Relationship Id="rId7" Type="http://schemas.openxmlformats.org/officeDocument/2006/relationships/slide" Target="slide22.xml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image" Target="../media/image1.png"/><Relationship Id="rId7" Type="http://schemas.openxmlformats.org/officeDocument/2006/relationships/slide" Target="slide25.xml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jpeg"/><Relationship Id="rId7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hyperlink" Target="http://www.carbonlandscape.org.uk/" TargetMode="External"/><Relationship Id="rId10" Type="http://schemas.openxmlformats.org/officeDocument/2006/relationships/image" Target="../media/image33.jpeg"/><Relationship Id="rId4" Type="http://schemas.openxmlformats.org/officeDocument/2006/relationships/image" Target="../media/image29.png"/><Relationship Id="rId9" Type="http://schemas.openxmlformats.org/officeDocument/2006/relationships/hyperlink" Target="http://www.xeno-canto.org/393959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audio" Target="../media/audio1.wav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audio" Target="../media/audio3.wav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7.xml"/><Relationship Id="rId5" Type="http://schemas.openxmlformats.org/officeDocument/2006/relationships/audio" Target="../media/audio2.wav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audio" Target="../media/audio1.wav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7.jpe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3.wav"/><Relationship Id="rId5" Type="http://schemas.openxmlformats.org/officeDocument/2006/relationships/slide" Target="slide10.xml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8299" y="4781257"/>
            <a:ext cx="2059864" cy="8192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49246" y="4853408"/>
            <a:ext cx="1693592" cy="7653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7606" y="4447438"/>
            <a:ext cx="1735435" cy="13533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7658" y="449737"/>
            <a:ext cx="2949194" cy="29491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89907" y="969652"/>
            <a:ext cx="97717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 smtClean="0">
                <a:latin typeface="Arial Rounded MT Bold" panose="020F0704030504030204" pitchFamily="34" charset="0"/>
              </a:rPr>
              <a:t>Who’s hiding in your…</a:t>
            </a:r>
            <a:endParaRPr lang="en-GB" sz="6000" dirty="0">
              <a:latin typeface="Arial Rounded MT Bold" panose="020F07040305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43170" y="2207744"/>
            <a:ext cx="61643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 smtClean="0">
                <a:solidFill>
                  <a:schemeClr val="accent2">
                    <a:lumMod val="50000"/>
                  </a:schemeClr>
                </a:solidFill>
                <a:latin typeface="Arial Rounded MT Bold" panose="020F0704030504030204" pitchFamily="34" charset="0"/>
              </a:rPr>
              <a:t>…</a:t>
            </a:r>
            <a:r>
              <a:rPr lang="en-GB" sz="5400" dirty="0" err="1" smtClean="0">
                <a:solidFill>
                  <a:schemeClr val="accent2">
                    <a:lumMod val="50000"/>
                  </a:schemeClr>
                </a:solidFill>
                <a:latin typeface="Arial Rounded MT Bold" panose="020F0704030504030204" pitchFamily="34" charset="0"/>
              </a:rPr>
              <a:t>Mossland</a:t>
            </a:r>
            <a:r>
              <a:rPr lang="en-GB" sz="5400" dirty="0" smtClean="0">
                <a:solidFill>
                  <a:schemeClr val="accent2">
                    <a:lumMod val="50000"/>
                  </a:schemeClr>
                </a:solidFill>
                <a:latin typeface="Arial Rounded MT Bold" panose="020F0704030504030204" pitchFamily="34" charset="0"/>
              </a:rPr>
              <a:t>?</a:t>
            </a:r>
            <a:endParaRPr lang="en-GB" sz="5400" dirty="0">
              <a:solidFill>
                <a:schemeClr val="accent2">
                  <a:lumMod val="50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06297" y="3336297"/>
            <a:ext cx="60459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latin typeface="Arial Rounded MT Bold" panose="020F0704030504030204" pitchFamily="34" charset="0"/>
              </a:rPr>
              <a:t>Let’s find out!</a:t>
            </a:r>
            <a:endParaRPr lang="en-GB" sz="4400" dirty="0">
              <a:latin typeface="Arial Rounded MT Bold" panose="020F07040305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045" y="1812951"/>
            <a:ext cx="2873991" cy="2873991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>
              <a:snd r:embed="rId8" name="chimes.wav"/>
            </a:hlinkClick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7380" y="2732985"/>
            <a:ext cx="5517954" cy="390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849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ackground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2150" y="736978"/>
            <a:ext cx="10705990" cy="376678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"/>
          <p:cNvSpPr>
            <a:spLocks noGrp="1"/>
          </p:cNvSpPr>
          <p:nvPr>
            <p:ph type="ctrTitle"/>
          </p:nvPr>
        </p:nvSpPr>
        <p:spPr>
          <a:xfrm>
            <a:off x="-21156" y="-19891"/>
            <a:ext cx="10180191" cy="645458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</a:t>
            </a:r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GB" sz="3200" dirty="0" err="1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mossland</a:t>
            </a:r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?</a:t>
            </a:r>
            <a:endParaRPr lang="en-GB" sz="3200" dirty="0">
              <a:solidFill>
                <a:schemeClr val="bg1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Swoos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692150" y="3332637"/>
            <a:ext cx="10731026" cy="1225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3" name="Question"/>
          <p:cNvSpPr>
            <a:spLocks noGrp="1"/>
          </p:cNvSpPr>
          <p:nvPr>
            <p:ph type="subTitle" idx="1"/>
          </p:nvPr>
        </p:nvSpPr>
        <p:spPr>
          <a:xfrm>
            <a:off x="1460309" y="4550156"/>
            <a:ext cx="9649203" cy="1433785"/>
          </a:xfrm>
          <a:solidFill>
            <a:schemeClr val="bg1"/>
          </a:solidFill>
        </p:spPr>
        <p:txBody>
          <a:bodyPr>
            <a:normAutofit fontScale="92500"/>
          </a:bodyPr>
          <a:lstStyle/>
          <a:p>
            <a:pPr algn="l"/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Question 3. 							</a:t>
            </a:r>
            <a:r>
              <a:rPr lang="en-GB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a) Wool Grass</a:t>
            </a:r>
          </a:p>
          <a:p>
            <a:pPr algn="l"/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Look at over the </a:t>
            </a:r>
            <a:r>
              <a:rPr lang="en-GB" dirty="0" err="1" smtClean="0">
                <a:latin typeface="Arial Rounded MT Bold" panose="020F0704030504030204" pitchFamily="34" charset="0"/>
                <a:cs typeface="Arial" panose="020B0604020202020204" pitchFamily="34" charset="0"/>
              </a:rPr>
              <a:t>mossland</a:t>
            </a:r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,			 		</a:t>
            </a:r>
            <a:r>
              <a:rPr lang="en-GB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b) Denim Grass</a:t>
            </a:r>
          </a:p>
          <a:p>
            <a:pPr algn="l"/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what’s that plant with fluffy, white seed heads?		</a:t>
            </a:r>
            <a:r>
              <a:rPr lang="en-GB" dirty="0" smtClean="0"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c) Cotton Grass</a:t>
            </a:r>
          </a:p>
          <a:p>
            <a:pPr algn="l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Horizontal Scroll 3"/>
          <p:cNvSpPr/>
          <p:nvPr/>
        </p:nvSpPr>
        <p:spPr>
          <a:xfrm>
            <a:off x="5715803" y="917901"/>
            <a:ext cx="5015753" cy="1882588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Log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648" y="5362070"/>
            <a:ext cx="1193709" cy="9309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5279" y="1238007"/>
            <a:ext cx="45451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Rounded MT Bold" panose="020F0704030504030204" pitchFamily="34" charset="0"/>
              </a:rPr>
              <a:t>Did you know? </a:t>
            </a:r>
            <a:r>
              <a:rPr lang="en-GB" sz="2400" i="1" dirty="0" smtClean="0">
                <a:latin typeface="Arial Rounded MT Bold" panose="020F0704030504030204" pitchFamily="34" charset="0"/>
              </a:rPr>
              <a:t>Cotton Grass is actually a sedge, not a grass!</a:t>
            </a:r>
            <a:endParaRPr lang="en-GB" sz="2400" i="1" dirty="0">
              <a:latin typeface="Arial Rounded MT Bold" panose="020F07040305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636488" y="5770847"/>
            <a:ext cx="154721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Photo: Richard </a:t>
            </a:r>
            <a:r>
              <a:rPr lang="en-GB" sz="1000" dirty="0" err="1">
                <a:latin typeface="Arial" panose="020B0604020202020204" pitchFamily="34" charset="0"/>
                <a:cs typeface="Arial" panose="020B0604020202020204" pitchFamily="34" charset="0"/>
              </a:rPr>
              <a:t>Burkmar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052" y="700383"/>
            <a:ext cx="4950057" cy="3565449"/>
          </a:xfrm>
          <a:prstGeom prst="rect">
            <a:avLst/>
          </a:prstGeom>
        </p:spPr>
      </p:pic>
      <p:pic>
        <p:nvPicPr>
          <p:cNvPr id="18" name="Picture 17">
            <a:hlinkClick r:id="" action="ppaction://hlinkshowjump?jump=nextslide">
              <a:snd r:embed="rId7" name="chimes.wav"/>
            </a:hlinkClick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8158" y="1733266"/>
            <a:ext cx="4559750" cy="322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431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152"/>
          <a:stretch/>
        </p:blipFill>
        <p:spPr>
          <a:xfrm>
            <a:off x="692150" y="764274"/>
            <a:ext cx="11044925" cy="37667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itle"/>
          <p:cNvSpPr txBox="1">
            <a:spLocks/>
          </p:cNvSpPr>
          <p:nvPr/>
        </p:nvSpPr>
        <p:spPr>
          <a:xfrm>
            <a:off x="-21156" y="-19891"/>
            <a:ext cx="10180191" cy="645458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20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en-GB" sz="320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</a:t>
            </a:r>
            <a:r>
              <a:rPr lang="en-GB" sz="320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GB" sz="320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mossland?</a:t>
            </a:r>
            <a:endParaRPr lang="en-GB" sz="3200" dirty="0">
              <a:solidFill>
                <a:schemeClr val="bg1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Question"/>
          <p:cNvSpPr>
            <a:spLocks noGrp="1"/>
          </p:cNvSpPr>
          <p:nvPr>
            <p:ph type="subTitle" idx="1"/>
          </p:nvPr>
        </p:nvSpPr>
        <p:spPr>
          <a:xfrm>
            <a:off x="1351127" y="4550156"/>
            <a:ext cx="9758385" cy="1433785"/>
          </a:xfrm>
          <a:solidFill>
            <a:schemeClr val="bg1"/>
          </a:solidFill>
        </p:spPr>
        <p:txBody>
          <a:bodyPr>
            <a:normAutofit fontScale="85000" lnSpcReduction="20000"/>
          </a:bodyPr>
          <a:lstStyle/>
          <a:p>
            <a:pPr algn="l"/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Question 4. 					a) Large Heath </a:t>
            </a:r>
          </a:p>
          <a:p>
            <a:pPr algn="l"/>
            <a:r>
              <a:rPr lang="en-GB" dirty="0">
                <a:latin typeface="Arial Rounded MT Bold" panose="020F0704030504030204" pitchFamily="34" charset="0"/>
                <a:cs typeface="Arial" panose="020B0604020202020204" pitchFamily="34" charset="0"/>
              </a:rPr>
              <a:t>Which locally extinct butterfly </a:t>
            </a:r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  	              b) Duke of Burgundy</a:t>
            </a:r>
          </a:p>
          <a:p>
            <a:pPr algn="l"/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is being brought back 			              c) Marsh Fritillary</a:t>
            </a:r>
          </a:p>
          <a:p>
            <a:pPr algn="l"/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to the </a:t>
            </a:r>
            <a:r>
              <a:rPr lang="en-GB" dirty="0" err="1" smtClean="0">
                <a:latin typeface="Arial Rounded MT Bold" panose="020F0704030504030204" pitchFamily="34" charset="0"/>
                <a:cs typeface="Arial" panose="020B0604020202020204" pitchFamily="34" charset="0"/>
              </a:rPr>
              <a:t>mosslands</a:t>
            </a:r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?		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Swoos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692150" y="3332637"/>
            <a:ext cx="10731026" cy="1225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8" name="Rectangle 7">
            <a:hlinkClick r:id="" action="ppaction://hlinkshowjump?jump=nextslide">
              <a:snd r:embed="rId5" name="whoosh.wav"/>
            </a:hlinkClick>
          </p:cNvPr>
          <p:cNvSpPr/>
          <p:nvPr/>
        </p:nvSpPr>
        <p:spPr>
          <a:xfrm>
            <a:off x="6487064" y="4767467"/>
            <a:ext cx="4209691" cy="7016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hlinkClick r:id="rId6" action="ppaction://hlinksldjump">
              <a:snd r:embed="rId7" name="applause.wav"/>
            </a:hlinkClick>
          </p:cNvPr>
          <p:cNvSpPr/>
          <p:nvPr/>
        </p:nvSpPr>
        <p:spPr>
          <a:xfrm>
            <a:off x="6487064" y="4488456"/>
            <a:ext cx="2587925" cy="3446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Logo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648" y="5362070"/>
            <a:ext cx="1193709" cy="9309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475180" y="5737720"/>
            <a:ext cx="16459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Photo: Stefan 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Johansson</a:t>
            </a:r>
          </a:p>
        </p:txBody>
      </p:sp>
    </p:spTree>
    <p:extLst>
      <p:ext uri="{BB962C8B-B14F-4D97-AF65-F5344CB8AC3E}">
        <p14:creationId xmlns:p14="http://schemas.microsoft.com/office/powerpoint/2010/main" val="81964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ackground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152"/>
          <a:stretch/>
        </p:blipFill>
        <p:spPr>
          <a:xfrm>
            <a:off x="692150" y="764274"/>
            <a:ext cx="11044925" cy="376678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Question"/>
          <p:cNvSpPr txBox="1">
            <a:spLocks/>
          </p:cNvSpPr>
          <p:nvPr/>
        </p:nvSpPr>
        <p:spPr>
          <a:xfrm>
            <a:off x="1362715" y="4550156"/>
            <a:ext cx="9758385" cy="143378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Question 4. 					a) Large Heath </a:t>
            </a:r>
          </a:p>
          <a:p>
            <a:pPr algn="l"/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Which locally extinct butterfly   	              b) Duke of Burgundy</a:t>
            </a:r>
          </a:p>
          <a:p>
            <a:pPr algn="l"/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is being brought back 			              c) Marsh Fritillary</a:t>
            </a:r>
          </a:p>
          <a:p>
            <a:pPr algn="l"/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to the </a:t>
            </a:r>
            <a:r>
              <a:rPr lang="en-GB" dirty="0" err="1" smtClean="0">
                <a:latin typeface="Arial Rounded MT Bold" panose="020F0704030504030204" pitchFamily="34" charset="0"/>
                <a:cs typeface="Arial" panose="020B0604020202020204" pitchFamily="34" charset="0"/>
              </a:rPr>
              <a:t>mosslands</a:t>
            </a:r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?		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"/>
          <p:cNvSpPr>
            <a:spLocks noGrp="1"/>
          </p:cNvSpPr>
          <p:nvPr>
            <p:ph type="ctrTitle"/>
          </p:nvPr>
        </p:nvSpPr>
        <p:spPr>
          <a:xfrm>
            <a:off x="-21156" y="-19891"/>
            <a:ext cx="10180191" cy="645458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</a:t>
            </a:r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GB" sz="3200" dirty="0" err="1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mossland</a:t>
            </a:r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?</a:t>
            </a:r>
            <a:endParaRPr lang="en-GB" sz="3200" dirty="0">
              <a:solidFill>
                <a:schemeClr val="bg1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Swoos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692150" y="3332637"/>
            <a:ext cx="10731026" cy="1225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6" name="Log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648" y="5362070"/>
            <a:ext cx="1193709" cy="93090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475180" y="5737720"/>
            <a:ext cx="16459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Photo: Stefan 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Johansson</a:t>
            </a:r>
          </a:p>
        </p:txBody>
      </p:sp>
      <p:sp>
        <p:nvSpPr>
          <p:cNvPr id="18" name="Horizontal Scroll 17">
            <a:hlinkClick r:id="" action="ppaction://hlinkshowjump?jump=previousslide"/>
          </p:cNvPr>
          <p:cNvSpPr/>
          <p:nvPr/>
        </p:nvSpPr>
        <p:spPr>
          <a:xfrm>
            <a:off x="6210105" y="1223867"/>
            <a:ext cx="4157932" cy="2517916"/>
          </a:xfrm>
          <a:prstGeom prst="horizontalScroll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/>
          <p:cNvSpPr txBox="1"/>
          <p:nvPr/>
        </p:nvSpPr>
        <p:spPr>
          <a:xfrm>
            <a:off x="6701810" y="1871757"/>
            <a:ext cx="31745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latin typeface="Arial Rounded MT Bold" panose="020F0704030504030204" pitchFamily="34" charset="0"/>
              </a:rPr>
              <a:t>Not quite…</a:t>
            </a:r>
          </a:p>
          <a:p>
            <a:pPr algn="ctr"/>
            <a:r>
              <a:rPr lang="en-GB" sz="3200" dirty="0" smtClean="0">
                <a:latin typeface="Arial Rounded MT Bold" panose="020F0704030504030204" pitchFamily="34" charset="0"/>
              </a:rPr>
              <a:t>Try again!</a:t>
            </a:r>
            <a:endParaRPr lang="en-GB" sz="3200" dirty="0">
              <a:latin typeface="Arial Rounded MT Bold" panose="020F0704030504030204" pitchFamily="34" charset="0"/>
            </a:endParaRPr>
          </a:p>
        </p:txBody>
      </p:sp>
      <p:pic>
        <p:nvPicPr>
          <p:cNvPr id="20" name="Picture 19">
            <a:hlinkClick r:id="" action="ppaction://hlinkshowjump?jump=previousslide">
              <a:snd r:embed="rId6" name="whoosh.wav"/>
            </a:hlinkClick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39708" y="577291"/>
            <a:ext cx="5517954" cy="390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905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ackground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152"/>
          <a:stretch/>
        </p:blipFill>
        <p:spPr>
          <a:xfrm>
            <a:off x="692150" y="764274"/>
            <a:ext cx="11044925" cy="376678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Question"/>
          <p:cNvSpPr txBox="1">
            <a:spLocks/>
          </p:cNvSpPr>
          <p:nvPr/>
        </p:nvSpPr>
        <p:spPr>
          <a:xfrm>
            <a:off x="1351127" y="4550156"/>
            <a:ext cx="9758385" cy="143378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Question 4. 					</a:t>
            </a:r>
            <a:r>
              <a:rPr lang="en-GB" dirty="0" smtClean="0"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a) Large Heath </a:t>
            </a:r>
          </a:p>
          <a:p>
            <a:pPr algn="l"/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Which locally extinct butterfly   	</a:t>
            </a:r>
            <a:r>
              <a:rPr lang="en-GB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              b) Duke of Burgundy</a:t>
            </a:r>
          </a:p>
          <a:p>
            <a:pPr algn="l"/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is being brought back 			</a:t>
            </a:r>
            <a:r>
              <a:rPr lang="en-GB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              c) Marsh Fritillary</a:t>
            </a:r>
          </a:p>
          <a:p>
            <a:pPr algn="l"/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to the </a:t>
            </a:r>
            <a:r>
              <a:rPr lang="en-GB" dirty="0" err="1" smtClean="0">
                <a:latin typeface="Arial Rounded MT Bold" panose="020F0704030504030204" pitchFamily="34" charset="0"/>
                <a:cs typeface="Arial" panose="020B0604020202020204" pitchFamily="34" charset="0"/>
              </a:rPr>
              <a:t>mosslands</a:t>
            </a:r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?		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"/>
          <p:cNvSpPr>
            <a:spLocks noGrp="1"/>
          </p:cNvSpPr>
          <p:nvPr>
            <p:ph type="ctrTitle"/>
          </p:nvPr>
        </p:nvSpPr>
        <p:spPr>
          <a:xfrm>
            <a:off x="-21156" y="-19891"/>
            <a:ext cx="10180191" cy="645458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</a:t>
            </a:r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GB" sz="3200" dirty="0" err="1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mossland</a:t>
            </a:r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?</a:t>
            </a:r>
            <a:endParaRPr lang="en-GB" sz="3200" dirty="0">
              <a:solidFill>
                <a:schemeClr val="bg1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Swoos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692150" y="3332637"/>
            <a:ext cx="10731026" cy="1225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6" name="Log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648" y="5362070"/>
            <a:ext cx="1193709" cy="930901"/>
          </a:xfrm>
          <a:prstGeom prst="rect">
            <a:avLst/>
          </a:prstGeom>
        </p:spPr>
      </p:pic>
      <p:sp>
        <p:nvSpPr>
          <p:cNvPr id="4" name="Vertical Scroll 3">
            <a:hlinkClick r:id="" action="ppaction://hlinkshowjump?jump=nextslide"/>
          </p:cNvPr>
          <p:cNvSpPr/>
          <p:nvPr/>
        </p:nvSpPr>
        <p:spPr>
          <a:xfrm>
            <a:off x="4577415" y="838497"/>
            <a:ext cx="4101353" cy="3212310"/>
          </a:xfrm>
          <a:prstGeom prst="verticalScroll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5080947" y="1379516"/>
            <a:ext cx="3133165" cy="2463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Rounded MT Bold" panose="020F0704030504030204" pitchFamily="34" charset="0"/>
              </a:rPr>
              <a:t>Did you know? </a:t>
            </a:r>
            <a:r>
              <a:rPr lang="en-GB" i="1" dirty="0" smtClean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GB" i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Large Heath Butterfly is also known as the Manchester Argus, it has been missing from local </a:t>
            </a:r>
            <a:r>
              <a:rPr lang="en-GB" i="1" dirty="0" err="1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mosslands</a:t>
            </a:r>
            <a:r>
              <a:rPr lang="en-GB" i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for over 150 years. It gets nectar from the flowers of Cross Leaved Heath.</a:t>
            </a:r>
            <a:endParaRPr lang="en-GB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475180" y="5737720"/>
            <a:ext cx="16459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Photo: Stefan 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Johansson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10889">
            <a:off x="190905" y="478262"/>
            <a:ext cx="6023738" cy="4338805"/>
          </a:xfrm>
          <a:prstGeom prst="rect">
            <a:avLst/>
          </a:prstGeom>
        </p:spPr>
      </p:pic>
      <p:pic>
        <p:nvPicPr>
          <p:cNvPr id="18" name="Picture 17">
            <a:hlinkClick r:id="" action="ppaction://hlinkshowjump?jump=nextslide">
              <a:snd r:embed="rId7" name="chimes.wav"/>
            </a:hlinkClick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1871" y="919750"/>
            <a:ext cx="4480259" cy="316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06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2150" y="736978"/>
            <a:ext cx="10711724" cy="381317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Question"/>
          <p:cNvSpPr>
            <a:spLocks noGrp="1"/>
          </p:cNvSpPr>
          <p:nvPr>
            <p:ph type="subTitle" idx="1"/>
          </p:nvPr>
        </p:nvSpPr>
        <p:spPr>
          <a:xfrm>
            <a:off x="1337481" y="4550156"/>
            <a:ext cx="9772032" cy="1433785"/>
          </a:xfrm>
          <a:solidFill>
            <a:schemeClr val="bg1"/>
          </a:solidFill>
        </p:spPr>
        <p:txBody>
          <a:bodyPr>
            <a:normAutofit fontScale="92500"/>
          </a:bodyPr>
          <a:lstStyle/>
          <a:p>
            <a:pPr algn="l"/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Question 5.  				a) To burn as a fuel</a:t>
            </a:r>
          </a:p>
          <a:p>
            <a:pPr algn="l"/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Why was peat cut and removed 	b) To use as compost for plants</a:t>
            </a:r>
          </a:p>
          <a:p>
            <a:pPr algn="l"/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from the land in the past?		c) Both of the above</a:t>
            </a:r>
          </a:p>
        </p:txBody>
      </p:sp>
      <p:sp>
        <p:nvSpPr>
          <p:cNvPr id="13" name="Title"/>
          <p:cNvSpPr>
            <a:spLocks noGrp="1"/>
          </p:cNvSpPr>
          <p:nvPr>
            <p:ph type="ctrTitle"/>
          </p:nvPr>
        </p:nvSpPr>
        <p:spPr>
          <a:xfrm>
            <a:off x="-21156" y="-19891"/>
            <a:ext cx="10180191" cy="645458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</a:t>
            </a:r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GB" sz="3200" dirty="0" err="1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mossland</a:t>
            </a:r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?</a:t>
            </a:r>
            <a:endParaRPr lang="en-GB" sz="3200" dirty="0">
              <a:solidFill>
                <a:schemeClr val="bg1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Swoos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692150" y="3332637"/>
            <a:ext cx="10731026" cy="1225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5" name="Log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648" y="5362070"/>
            <a:ext cx="1193709" cy="930901"/>
          </a:xfrm>
          <a:prstGeom prst="rect">
            <a:avLst/>
          </a:prstGeom>
        </p:spPr>
      </p:pic>
      <p:sp>
        <p:nvSpPr>
          <p:cNvPr id="8" name="Rectangle 7">
            <a:hlinkClick r:id="" action="ppaction://hlinkshowjump?jump=nextslide">
              <a:snd r:embed="rId6" name="whoosh.wav"/>
            </a:hlinkClick>
          </p:cNvPr>
          <p:cNvSpPr/>
          <p:nvPr/>
        </p:nvSpPr>
        <p:spPr>
          <a:xfrm>
            <a:off x="5676181" y="4558243"/>
            <a:ext cx="5055079" cy="7901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hlinkClick r:id="rId7" action="ppaction://hlinksldjump">
              <a:snd r:embed="rId8" name="applause.wav"/>
            </a:hlinkClick>
          </p:cNvPr>
          <p:cNvSpPr/>
          <p:nvPr/>
        </p:nvSpPr>
        <p:spPr>
          <a:xfrm>
            <a:off x="5676181" y="5493851"/>
            <a:ext cx="2932981" cy="2819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9130937" y="5737720"/>
            <a:ext cx="22729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: Peter Cairns/2020VISION</a:t>
            </a:r>
          </a:p>
        </p:txBody>
      </p:sp>
    </p:spTree>
    <p:extLst>
      <p:ext uri="{BB962C8B-B14F-4D97-AF65-F5344CB8AC3E}">
        <p14:creationId xmlns:p14="http://schemas.microsoft.com/office/powerpoint/2010/main" val="302017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ackground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2150" y="736978"/>
            <a:ext cx="10711724" cy="381317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Question"/>
          <p:cNvSpPr>
            <a:spLocks noGrp="1"/>
          </p:cNvSpPr>
          <p:nvPr>
            <p:ph type="subTitle" idx="1"/>
          </p:nvPr>
        </p:nvSpPr>
        <p:spPr>
          <a:xfrm>
            <a:off x="1310185" y="4550156"/>
            <a:ext cx="9799328" cy="1433785"/>
          </a:xfrm>
          <a:solidFill>
            <a:schemeClr val="bg1"/>
          </a:solidFill>
        </p:spPr>
        <p:txBody>
          <a:bodyPr>
            <a:normAutofit fontScale="92500"/>
          </a:bodyPr>
          <a:lstStyle/>
          <a:p>
            <a:pPr algn="l"/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Question 5.  				a) To burn as a fuel</a:t>
            </a:r>
          </a:p>
          <a:p>
            <a:pPr algn="l"/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Why was peat cut and removed 	b) To use as compost for plants</a:t>
            </a:r>
          </a:p>
          <a:p>
            <a:pPr algn="l"/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from the land in the past?		c) Both of the above</a:t>
            </a:r>
          </a:p>
        </p:txBody>
      </p:sp>
      <p:sp>
        <p:nvSpPr>
          <p:cNvPr id="14" name="Title"/>
          <p:cNvSpPr>
            <a:spLocks noGrp="1"/>
          </p:cNvSpPr>
          <p:nvPr>
            <p:ph type="ctrTitle"/>
          </p:nvPr>
        </p:nvSpPr>
        <p:spPr>
          <a:xfrm>
            <a:off x="-21156" y="-19891"/>
            <a:ext cx="10180191" cy="645458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</a:t>
            </a:r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GB" sz="3200" dirty="0" err="1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mossland</a:t>
            </a:r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?</a:t>
            </a:r>
            <a:endParaRPr lang="en-GB" sz="3200" dirty="0">
              <a:solidFill>
                <a:schemeClr val="bg1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Swoos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692150" y="3332637"/>
            <a:ext cx="10731026" cy="1225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6" name="Log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648" y="5362070"/>
            <a:ext cx="1193709" cy="93090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130937" y="5737720"/>
            <a:ext cx="22729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: Peter Cairns/2020VISION</a:t>
            </a:r>
          </a:p>
        </p:txBody>
      </p:sp>
      <p:sp>
        <p:nvSpPr>
          <p:cNvPr id="18" name="Horizontal Scroll 17">
            <a:hlinkClick r:id="" action="ppaction://hlinkshowjump?jump=previousslide"/>
          </p:cNvPr>
          <p:cNvSpPr/>
          <p:nvPr/>
        </p:nvSpPr>
        <p:spPr>
          <a:xfrm>
            <a:off x="6210105" y="1223867"/>
            <a:ext cx="4157932" cy="2517916"/>
          </a:xfrm>
          <a:prstGeom prst="horizontalScroll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/>
          <p:cNvSpPr txBox="1"/>
          <p:nvPr/>
        </p:nvSpPr>
        <p:spPr>
          <a:xfrm>
            <a:off x="6701810" y="1871757"/>
            <a:ext cx="31745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latin typeface="Arial Rounded MT Bold" panose="020F0704030504030204" pitchFamily="34" charset="0"/>
              </a:rPr>
              <a:t>Almost…</a:t>
            </a:r>
          </a:p>
          <a:p>
            <a:pPr algn="ctr"/>
            <a:r>
              <a:rPr lang="en-GB" sz="3200" dirty="0" smtClean="0">
                <a:latin typeface="Arial Rounded MT Bold" panose="020F0704030504030204" pitchFamily="34" charset="0"/>
              </a:rPr>
              <a:t>Try again!</a:t>
            </a:r>
            <a:endParaRPr lang="en-GB" sz="3200" dirty="0">
              <a:latin typeface="Arial Rounded MT Bold" panose="020F0704030504030204" pitchFamily="34" charset="0"/>
            </a:endParaRPr>
          </a:p>
        </p:txBody>
      </p:sp>
      <p:pic>
        <p:nvPicPr>
          <p:cNvPr id="20" name="Picture 19">
            <a:hlinkClick r:id="" action="ppaction://hlinkshowjump?jump=previousslide">
              <a:snd r:embed="rId6" name="whoosh.wav"/>
            </a:hlinkClick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39708" y="577291"/>
            <a:ext cx="5517954" cy="390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74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ackground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2150" y="736978"/>
            <a:ext cx="10711724" cy="38131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Question"/>
          <p:cNvSpPr>
            <a:spLocks noGrp="1"/>
          </p:cNvSpPr>
          <p:nvPr>
            <p:ph type="subTitle" idx="1"/>
          </p:nvPr>
        </p:nvSpPr>
        <p:spPr>
          <a:xfrm>
            <a:off x="1364775" y="4550156"/>
            <a:ext cx="9744737" cy="1433785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pPr algn="l"/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Question 5.  				</a:t>
            </a:r>
            <a:r>
              <a:rPr lang="en-GB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a) To burn as a fuel</a:t>
            </a:r>
          </a:p>
          <a:p>
            <a:pPr algn="l"/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Why was peat cut and removed 	</a:t>
            </a:r>
            <a:r>
              <a:rPr lang="en-GB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b) To use as compost for plants</a:t>
            </a:r>
          </a:p>
          <a:p>
            <a:pPr algn="l"/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from the land in the past?		c) Both of the above (for fuel &amp; 									   compost)</a:t>
            </a:r>
          </a:p>
        </p:txBody>
      </p:sp>
      <p:sp>
        <p:nvSpPr>
          <p:cNvPr id="12" name="Title"/>
          <p:cNvSpPr>
            <a:spLocks noGrp="1"/>
          </p:cNvSpPr>
          <p:nvPr>
            <p:ph type="ctrTitle"/>
          </p:nvPr>
        </p:nvSpPr>
        <p:spPr>
          <a:xfrm>
            <a:off x="-21156" y="-19891"/>
            <a:ext cx="10180191" cy="645458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</a:t>
            </a:r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GB" sz="3200" dirty="0" err="1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mossland</a:t>
            </a:r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?</a:t>
            </a:r>
            <a:endParaRPr lang="en-GB" sz="3200" dirty="0">
              <a:solidFill>
                <a:schemeClr val="bg1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Swoos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692150" y="3332637"/>
            <a:ext cx="10731026" cy="1225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4" name="Log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648" y="5362070"/>
            <a:ext cx="1193709" cy="9309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157063" y="5783029"/>
            <a:ext cx="22729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: Peter Cairns/2020VISION</a:t>
            </a:r>
          </a:p>
        </p:txBody>
      </p:sp>
      <p:sp>
        <p:nvSpPr>
          <p:cNvPr id="4" name="Horizontal Scroll 3"/>
          <p:cNvSpPr/>
          <p:nvPr/>
        </p:nvSpPr>
        <p:spPr>
          <a:xfrm>
            <a:off x="2007357" y="1530154"/>
            <a:ext cx="3713018" cy="1997307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Rounded MT Bold" panose="020F0704030504030204" pitchFamily="34" charset="0"/>
              </a:rPr>
              <a:t>Did you know? </a:t>
            </a:r>
            <a:r>
              <a:rPr lang="en-GB" i="1" dirty="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Around 80% of the UK’s peatlands (also known as </a:t>
            </a:r>
            <a:r>
              <a:rPr lang="en-GB" i="1" dirty="0" err="1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mosslands</a:t>
            </a:r>
            <a:r>
              <a:rPr lang="en-GB" i="1" dirty="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) have been damaged by activities like these.</a:t>
            </a:r>
            <a:endParaRPr lang="en-GB" i="1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6" name="Picture 15">
            <a:hlinkClick r:id="" action="ppaction://hlinkshowjump?jump=nextslide">
              <a:snd r:embed="rId6" name="chimes.wav"/>
            </a:hlinkClick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6566" y="625567"/>
            <a:ext cx="5690127" cy="4024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71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2150" y="750627"/>
            <a:ext cx="10731026" cy="373948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Question"/>
          <p:cNvSpPr>
            <a:spLocks noGrp="1"/>
          </p:cNvSpPr>
          <p:nvPr>
            <p:ph type="subTitle" idx="1"/>
          </p:nvPr>
        </p:nvSpPr>
        <p:spPr>
          <a:xfrm>
            <a:off x="1296537" y="4550156"/>
            <a:ext cx="9812976" cy="1433785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l"/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Question 6. 					a) Bog Bush Cricket</a:t>
            </a:r>
          </a:p>
          <a:p>
            <a:pPr algn="l"/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What’s that we can hear 			b) Tree Cricket</a:t>
            </a:r>
          </a:p>
          <a:p>
            <a:pPr algn="l"/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in the Cotton Grass?			c) Flower Cricket</a:t>
            </a:r>
          </a:p>
          <a:p>
            <a:pPr algn="l"/>
            <a:endParaRPr lang="en-GB" dirty="0" smtClean="0">
              <a:latin typeface="Arial Rounded MT Bold" panose="020F0704030504030204" pitchFamily="34" charset="0"/>
              <a:cs typeface="Arial" panose="020B0604020202020204" pitchFamily="34" charset="0"/>
            </a:endParaRPr>
          </a:p>
          <a:p>
            <a:pPr algn="l"/>
            <a:endParaRPr lang="en-GB" dirty="0" smtClean="0"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"/>
          <p:cNvSpPr>
            <a:spLocks noGrp="1"/>
          </p:cNvSpPr>
          <p:nvPr>
            <p:ph type="ctrTitle"/>
          </p:nvPr>
        </p:nvSpPr>
        <p:spPr>
          <a:xfrm>
            <a:off x="-21156" y="-19891"/>
            <a:ext cx="10180191" cy="645458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</a:t>
            </a:r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GB" sz="3200" dirty="0" err="1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mossland</a:t>
            </a:r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?</a:t>
            </a:r>
            <a:endParaRPr lang="en-GB" sz="3200" dirty="0">
              <a:solidFill>
                <a:schemeClr val="bg1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Swoos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692150" y="3332637"/>
            <a:ext cx="10731026" cy="1225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5" name="Log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648" y="5362070"/>
            <a:ext cx="1193709" cy="930901"/>
          </a:xfrm>
          <a:prstGeom prst="rect">
            <a:avLst/>
          </a:prstGeom>
        </p:spPr>
      </p:pic>
      <p:sp>
        <p:nvSpPr>
          <p:cNvPr id="8" name="Rectangle 7">
            <a:hlinkClick r:id="" action="ppaction://hlinkshowjump?jump=nextslide">
              <a:snd r:embed="rId8" name="whoosh.wav"/>
            </a:hlinkClick>
          </p:cNvPr>
          <p:cNvSpPr/>
          <p:nvPr/>
        </p:nvSpPr>
        <p:spPr>
          <a:xfrm>
            <a:off x="6521571" y="5096267"/>
            <a:ext cx="3122762" cy="8876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hlinkClick r:id="rId9" action="ppaction://hlinksldjump">
              <a:snd r:embed="rId10" name="applause.wav"/>
            </a:hlinkClick>
          </p:cNvPr>
          <p:cNvSpPr/>
          <p:nvPr/>
        </p:nvSpPr>
        <p:spPr>
          <a:xfrm>
            <a:off x="6521571" y="4575677"/>
            <a:ext cx="3122762" cy="324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9600775" y="5737719"/>
            <a:ext cx="17242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: Richard </a:t>
            </a:r>
            <a:r>
              <a:rPr lang="en-GB" sz="1000" dirty="0" err="1">
                <a:latin typeface="Arial" panose="020B0604020202020204" pitchFamily="34" charset="0"/>
                <a:cs typeface="Arial" panose="020B0604020202020204" pitchFamily="34" charset="0"/>
              </a:rPr>
              <a:t>Burkmar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XC446561 - Bog Bush-Cricket - Metrioptera brachypter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608139" y="1376194"/>
            <a:ext cx="1826863" cy="182686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004879" y="1762612"/>
            <a:ext cx="20527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Arial Rounded MT Bold" panose="020F0704030504030204" pitchFamily="34" charset="0"/>
              </a:rPr>
              <a:t>Click the speaker to listen</a:t>
            </a:r>
            <a:endParaRPr lang="en-GB" sz="2000" dirty="0">
              <a:latin typeface="Arial Rounded MT Bold" panose="020F0704030504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329756" y="5956171"/>
            <a:ext cx="49953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Audio:</a:t>
            </a:r>
            <a:r>
              <a:rPr lang="fr-FR" sz="1000" dirty="0" err="1">
                <a:latin typeface="Arial" panose="020B0604020202020204" pitchFamily="34" charset="0"/>
                <a:cs typeface="Arial" panose="020B0604020202020204" pitchFamily="34" charset="0"/>
              </a:rPr>
              <a:t>Baudewijn</a:t>
            </a:r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000" dirty="0" err="1">
                <a:latin typeface="Arial" panose="020B0604020202020204" pitchFamily="34" charset="0"/>
                <a:cs typeface="Arial" panose="020B0604020202020204" pitchFamily="34" charset="0"/>
              </a:rPr>
              <a:t>Odé</a:t>
            </a:r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, XC446561. Accessible at </a:t>
            </a:r>
            <a:r>
              <a:rPr lang="fr-FR" sz="1000" dirty="0" smtClean="0">
                <a:latin typeface="Arial" panose="020B0604020202020204" pitchFamily="34" charset="0"/>
                <a:cs typeface="Arial" panose="020B0604020202020204" pitchFamily="34" charset="0"/>
                <a:hlinkClick r:id="rId12"/>
              </a:rPr>
              <a:t>www.xeno-canto.org/446561</a:t>
            </a:r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CC 4.0</a:t>
            </a: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428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ackground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2150" y="750627"/>
            <a:ext cx="10731026" cy="37394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Question"/>
          <p:cNvSpPr>
            <a:spLocks noGrp="1"/>
          </p:cNvSpPr>
          <p:nvPr>
            <p:ph type="subTitle" idx="1"/>
          </p:nvPr>
        </p:nvSpPr>
        <p:spPr>
          <a:xfrm>
            <a:off x="1337481" y="4550156"/>
            <a:ext cx="9772031" cy="1433785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l"/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Question 6. 					a) Bog Bush Cricket</a:t>
            </a:r>
          </a:p>
          <a:p>
            <a:pPr algn="l"/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What’s that we can hear 			b) Tree Cricket</a:t>
            </a:r>
          </a:p>
          <a:p>
            <a:pPr algn="l"/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in the Cotton Grass?			c) Flower Cricket</a:t>
            </a:r>
          </a:p>
          <a:p>
            <a:pPr algn="l"/>
            <a:endParaRPr lang="en-GB" dirty="0" smtClean="0">
              <a:latin typeface="Arial Rounded MT Bold" panose="020F0704030504030204" pitchFamily="34" charset="0"/>
              <a:cs typeface="Arial" panose="020B0604020202020204" pitchFamily="34" charset="0"/>
            </a:endParaRPr>
          </a:p>
          <a:p>
            <a:pPr algn="l"/>
            <a:endParaRPr lang="en-GB" dirty="0" smtClean="0"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"/>
          <p:cNvSpPr>
            <a:spLocks noGrp="1"/>
          </p:cNvSpPr>
          <p:nvPr>
            <p:ph type="ctrTitle"/>
          </p:nvPr>
        </p:nvSpPr>
        <p:spPr>
          <a:xfrm>
            <a:off x="-21156" y="-19891"/>
            <a:ext cx="10180191" cy="645458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</a:t>
            </a:r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GB" sz="3200" dirty="0" err="1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mossland</a:t>
            </a:r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?</a:t>
            </a:r>
            <a:endParaRPr lang="en-GB" sz="3200" dirty="0">
              <a:solidFill>
                <a:schemeClr val="bg1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Swoos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692150" y="3332637"/>
            <a:ext cx="10731026" cy="1225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6" name="Log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648" y="5362070"/>
            <a:ext cx="1193709" cy="93090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600775" y="5737719"/>
            <a:ext cx="17242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: Richard </a:t>
            </a:r>
            <a:r>
              <a:rPr lang="en-GB" sz="1000" dirty="0" err="1">
                <a:latin typeface="Arial" panose="020B0604020202020204" pitchFamily="34" charset="0"/>
                <a:cs typeface="Arial" panose="020B0604020202020204" pitchFamily="34" charset="0"/>
              </a:rPr>
              <a:t>Burkmar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Horizontal Scroll 17">
            <a:hlinkClick r:id="" action="ppaction://hlinkshowjump?jump=previousslide"/>
          </p:cNvPr>
          <p:cNvSpPr/>
          <p:nvPr/>
        </p:nvSpPr>
        <p:spPr>
          <a:xfrm>
            <a:off x="6210105" y="1223867"/>
            <a:ext cx="4157932" cy="2517916"/>
          </a:xfrm>
          <a:prstGeom prst="horizontalScroll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/>
          <p:cNvSpPr txBox="1"/>
          <p:nvPr/>
        </p:nvSpPr>
        <p:spPr>
          <a:xfrm>
            <a:off x="6701810" y="1871757"/>
            <a:ext cx="31745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latin typeface="Arial Rounded MT Bold" panose="020F0704030504030204" pitchFamily="34" charset="0"/>
              </a:rPr>
              <a:t>Not quite…</a:t>
            </a:r>
          </a:p>
          <a:p>
            <a:pPr algn="ctr"/>
            <a:r>
              <a:rPr lang="en-GB" sz="3200" dirty="0" smtClean="0">
                <a:latin typeface="Arial Rounded MT Bold" panose="020F0704030504030204" pitchFamily="34" charset="0"/>
              </a:rPr>
              <a:t>Try again!</a:t>
            </a:r>
            <a:endParaRPr lang="en-GB" sz="3200" dirty="0">
              <a:latin typeface="Arial Rounded MT Bold" panose="020F0704030504030204" pitchFamily="34" charset="0"/>
            </a:endParaRPr>
          </a:p>
        </p:txBody>
      </p:sp>
      <p:pic>
        <p:nvPicPr>
          <p:cNvPr id="20" name="Picture 19">
            <a:hlinkClick r:id="" action="ppaction://hlinkshowjump?jump=previousslide">
              <a:snd r:embed="rId6" name="whoosh.wav"/>
            </a:hlinkClick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39708" y="577291"/>
            <a:ext cx="5517954" cy="390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835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ackground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2150" y="750627"/>
            <a:ext cx="10731026" cy="37394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orizontal Scroll 3">
            <a:hlinkClick r:id="" action="ppaction://hlinkshowjump?jump=nextslide"/>
          </p:cNvPr>
          <p:cNvSpPr/>
          <p:nvPr/>
        </p:nvSpPr>
        <p:spPr>
          <a:xfrm>
            <a:off x="1310185" y="1092789"/>
            <a:ext cx="5593977" cy="2487706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Question"/>
          <p:cNvSpPr>
            <a:spLocks noGrp="1"/>
          </p:cNvSpPr>
          <p:nvPr>
            <p:ph type="subTitle" idx="1"/>
          </p:nvPr>
        </p:nvSpPr>
        <p:spPr>
          <a:xfrm>
            <a:off x="1310185" y="4550156"/>
            <a:ext cx="9799328" cy="1433785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l"/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Question 6. 					</a:t>
            </a:r>
            <a:r>
              <a:rPr lang="en-GB" dirty="0" smtClean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a) Bog Bush Cricket</a:t>
            </a:r>
          </a:p>
          <a:p>
            <a:pPr algn="l"/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What’s that we can hear 			</a:t>
            </a:r>
            <a:r>
              <a:rPr lang="en-GB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b) Tree Cricket</a:t>
            </a:r>
          </a:p>
          <a:p>
            <a:pPr algn="l"/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in the Cotton Grass?			</a:t>
            </a:r>
            <a:r>
              <a:rPr lang="en-GB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c) Flower Cricket</a:t>
            </a:r>
          </a:p>
          <a:p>
            <a:pPr algn="l"/>
            <a:endParaRPr lang="en-GB" dirty="0" smtClean="0">
              <a:latin typeface="Arial Rounded MT Bold" panose="020F0704030504030204" pitchFamily="34" charset="0"/>
              <a:cs typeface="Arial" panose="020B0604020202020204" pitchFamily="34" charset="0"/>
            </a:endParaRPr>
          </a:p>
          <a:p>
            <a:pPr algn="l"/>
            <a:endParaRPr lang="en-GB" dirty="0" smtClean="0"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27044" y="1575045"/>
            <a:ext cx="497541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Rounded MT Bold" panose="020F0704030504030204" pitchFamily="34" charset="0"/>
              </a:rPr>
              <a:t>Did you know? </a:t>
            </a:r>
            <a:r>
              <a:rPr lang="en-GB" sz="2400" i="1" dirty="0" smtClean="0">
                <a:latin typeface="Arial Rounded MT Bold" panose="020F0704030504030204" pitchFamily="34" charset="0"/>
              </a:rPr>
              <a:t>Crickets </a:t>
            </a:r>
            <a:r>
              <a:rPr lang="en-GB" sz="2400" i="1" dirty="0">
                <a:latin typeface="Arial Rounded MT Bold" panose="020F0704030504030204" pitchFamily="34" charset="0"/>
              </a:rPr>
              <a:t>usually have long antennae, while grasshoppers have short antennae.</a:t>
            </a:r>
            <a:endParaRPr lang="en-GB" sz="2400" dirty="0">
              <a:latin typeface="Arial Rounded MT Bold" panose="020F0704030504030204" pitchFamily="34" charset="0"/>
            </a:endParaRPr>
          </a:p>
          <a:p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9600775" y="5737719"/>
            <a:ext cx="17242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: Richard </a:t>
            </a:r>
            <a:r>
              <a:rPr lang="en-GB" sz="1000" dirty="0" err="1">
                <a:latin typeface="Arial" panose="020B0604020202020204" pitchFamily="34" charset="0"/>
                <a:cs typeface="Arial" panose="020B0604020202020204" pitchFamily="34" charset="0"/>
              </a:rPr>
              <a:t>Burkmar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"/>
          <p:cNvSpPr>
            <a:spLocks noGrp="1"/>
          </p:cNvSpPr>
          <p:nvPr>
            <p:ph type="ctrTitle"/>
          </p:nvPr>
        </p:nvSpPr>
        <p:spPr>
          <a:xfrm>
            <a:off x="-21156" y="-19891"/>
            <a:ext cx="10180191" cy="645458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</a:t>
            </a:r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GB" sz="3200" dirty="0" err="1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mossland</a:t>
            </a:r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?</a:t>
            </a:r>
            <a:endParaRPr lang="en-GB" sz="3200" dirty="0">
              <a:solidFill>
                <a:schemeClr val="bg1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Swoos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692150" y="3332637"/>
            <a:ext cx="10731026" cy="1225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4373" y="3036248"/>
            <a:ext cx="5022164" cy="3616162"/>
          </a:xfrm>
          <a:prstGeom prst="rect">
            <a:avLst/>
          </a:prstGeom>
        </p:spPr>
      </p:pic>
      <p:pic>
        <p:nvPicPr>
          <p:cNvPr id="16" name="Logo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648" y="5362070"/>
            <a:ext cx="1193709" cy="930901"/>
          </a:xfrm>
          <a:prstGeom prst="rect">
            <a:avLst/>
          </a:prstGeom>
        </p:spPr>
      </p:pic>
      <p:pic>
        <p:nvPicPr>
          <p:cNvPr id="18" name="Picture 17">
            <a:hlinkClick r:id="" action="ppaction://hlinkshowjump?jump=nextslide">
              <a:snd r:embed="rId7" name="chimes.wav"/>
            </a:hlinkClick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3678" y="691875"/>
            <a:ext cx="5517954" cy="390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286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2150" y="750626"/>
            <a:ext cx="10731025" cy="373948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"/>
          <p:cNvSpPr>
            <a:spLocks noGrp="1"/>
          </p:cNvSpPr>
          <p:nvPr>
            <p:ph type="ctrTitle"/>
          </p:nvPr>
        </p:nvSpPr>
        <p:spPr>
          <a:xfrm>
            <a:off x="-21156" y="-19891"/>
            <a:ext cx="10180191" cy="645458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</a:t>
            </a:r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GB" sz="3200" dirty="0" err="1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mossland</a:t>
            </a:r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?</a:t>
            </a:r>
            <a:endParaRPr lang="en-GB" sz="3200" dirty="0">
              <a:solidFill>
                <a:schemeClr val="bg1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Question"/>
          <p:cNvSpPr>
            <a:spLocks noGrp="1"/>
          </p:cNvSpPr>
          <p:nvPr>
            <p:ph type="subTitle" idx="1"/>
          </p:nvPr>
        </p:nvSpPr>
        <p:spPr>
          <a:xfrm>
            <a:off x="1102275" y="4550156"/>
            <a:ext cx="10032274" cy="1433785"/>
          </a:xfrm>
          <a:solidFill>
            <a:schemeClr val="bg1"/>
          </a:solidFill>
          <a:ln>
            <a:noFill/>
          </a:ln>
        </p:spPr>
        <p:txBody>
          <a:bodyPr>
            <a:normAutofit/>
          </a:bodyPr>
          <a:lstStyle/>
          <a:p>
            <a:pPr algn="l"/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Question 1. 					</a:t>
            </a:r>
            <a:r>
              <a:rPr lang="en-GB" sz="22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a) Fruit</a:t>
            </a:r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	</a:t>
            </a:r>
            <a:endParaRPr lang="en-GB" dirty="0">
              <a:latin typeface="Arial Rounded MT Bold" panose="020F0704030504030204" pitchFamily="34" charset="0"/>
              <a:cs typeface="Arial" panose="020B0604020202020204" pitchFamily="34" charset="0"/>
            </a:endParaRPr>
          </a:p>
          <a:p>
            <a:pPr algn="l"/>
            <a:r>
              <a:rPr lang="en-GB" sz="22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What do sundews eat? 			b) Insects</a:t>
            </a:r>
          </a:p>
          <a:p>
            <a:pPr algn="l"/>
            <a:r>
              <a:rPr lang="en-GB" sz="2200" dirty="0">
                <a:latin typeface="Arial Rounded MT Bold" panose="020F0704030504030204" pitchFamily="34" charset="0"/>
                <a:cs typeface="Arial" panose="020B0604020202020204" pitchFamily="34" charset="0"/>
              </a:rPr>
              <a:t>	</a:t>
            </a:r>
            <a:r>
              <a:rPr lang="en-GB" sz="22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					c) Chocolate	</a:t>
            </a:r>
          </a:p>
          <a:p>
            <a:pPr algn="l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9" name="Swoos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692150" y="3332637"/>
            <a:ext cx="10731026" cy="1225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7" name="Log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648" y="5362070"/>
            <a:ext cx="1193709" cy="930901"/>
          </a:xfrm>
          <a:prstGeom prst="rect">
            <a:avLst/>
          </a:prstGeom>
        </p:spPr>
      </p:pic>
      <p:sp>
        <p:nvSpPr>
          <p:cNvPr id="12" name="Rectangle 11">
            <a:hlinkClick r:id="" action="ppaction://hlinkshowjump?jump=nextslide">
              <a:snd r:embed="rId8" name="whoosh.wav"/>
            </a:hlinkClick>
          </p:cNvPr>
          <p:cNvSpPr/>
          <p:nvPr/>
        </p:nvSpPr>
        <p:spPr>
          <a:xfrm>
            <a:off x="6469811" y="4558244"/>
            <a:ext cx="4261449" cy="3415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hlinkClick r:id="" action="ppaction://hlinkshowjump?jump=nextslide">
              <a:snd r:embed="rId8" name="whoosh.wav"/>
            </a:hlinkClick>
          </p:cNvPr>
          <p:cNvSpPr/>
          <p:nvPr/>
        </p:nvSpPr>
        <p:spPr>
          <a:xfrm>
            <a:off x="6469811" y="5485961"/>
            <a:ext cx="4261449" cy="3415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hlinkClick r:id="rId9" action="ppaction://hlinksldjump">
              <a:snd r:embed="rId10" name="applause.wav"/>
            </a:hlinkClick>
          </p:cNvPr>
          <p:cNvSpPr/>
          <p:nvPr/>
        </p:nvSpPr>
        <p:spPr>
          <a:xfrm>
            <a:off x="6469811" y="4990354"/>
            <a:ext cx="2587925" cy="3446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9057736" y="5790312"/>
            <a:ext cx="24869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Photo: 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Mark Hamblin/2020VISION</a:t>
            </a:r>
          </a:p>
        </p:txBody>
      </p:sp>
      <p:pic>
        <p:nvPicPr>
          <p:cNvPr id="5" name="XC393959 - Soundscap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362536" y="61931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024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2150" y="750627"/>
            <a:ext cx="10731026" cy="375313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Question"/>
          <p:cNvSpPr>
            <a:spLocks noGrp="1"/>
          </p:cNvSpPr>
          <p:nvPr>
            <p:ph type="subTitle" idx="1"/>
          </p:nvPr>
        </p:nvSpPr>
        <p:spPr>
          <a:xfrm>
            <a:off x="1337481" y="4550156"/>
            <a:ext cx="9772032" cy="1433785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l"/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Question 7. 					a) 3 years			</a:t>
            </a:r>
          </a:p>
          <a:p>
            <a:pPr algn="l"/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How long does it take for 		b) 1000 years</a:t>
            </a:r>
          </a:p>
          <a:p>
            <a:pPr algn="l"/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1 metre of peat to form?			c) 2 million years</a:t>
            </a:r>
          </a:p>
          <a:p>
            <a:pPr algn="l"/>
            <a:endParaRPr lang="en-GB" dirty="0" smtClean="0">
              <a:latin typeface="Arial Rounded MT Bold" panose="020F0704030504030204" pitchFamily="34" charset="0"/>
              <a:cs typeface="Arial" panose="020B0604020202020204" pitchFamily="34" charset="0"/>
            </a:endParaRPr>
          </a:p>
          <a:p>
            <a:pPr algn="l"/>
            <a:endParaRPr lang="en-GB" dirty="0" smtClean="0"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"/>
          <p:cNvSpPr>
            <a:spLocks noGrp="1"/>
          </p:cNvSpPr>
          <p:nvPr>
            <p:ph type="ctrTitle"/>
          </p:nvPr>
        </p:nvSpPr>
        <p:spPr>
          <a:xfrm>
            <a:off x="-21156" y="-19891"/>
            <a:ext cx="10180191" cy="645458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</a:t>
            </a:r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GB" sz="3200" dirty="0" err="1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mossland</a:t>
            </a:r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?</a:t>
            </a:r>
            <a:endParaRPr lang="en-GB" sz="3200" dirty="0">
              <a:solidFill>
                <a:schemeClr val="bg1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Swoos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692150" y="3332637"/>
            <a:ext cx="10731026" cy="1225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6" name="Log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648" y="5362070"/>
            <a:ext cx="1193709" cy="930901"/>
          </a:xfrm>
          <a:prstGeom prst="rect">
            <a:avLst/>
          </a:prstGeom>
        </p:spPr>
      </p:pic>
      <p:sp>
        <p:nvSpPr>
          <p:cNvPr id="8" name="Rectangle 7">
            <a:hlinkClick r:id="" action="ppaction://hlinkshowjump?jump=nextslide">
              <a:snd r:embed="rId6" name="whoosh.wav"/>
            </a:hlinkClick>
          </p:cNvPr>
          <p:cNvSpPr/>
          <p:nvPr/>
        </p:nvSpPr>
        <p:spPr>
          <a:xfrm>
            <a:off x="6366294" y="5434202"/>
            <a:ext cx="4261449" cy="3415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hlinkClick r:id="" action="ppaction://hlinkshowjump?jump=nextslide">
              <a:snd r:embed="rId6" name="whoosh.wav"/>
            </a:hlinkClick>
          </p:cNvPr>
          <p:cNvSpPr/>
          <p:nvPr/>
        </p:nvSpPr>
        <p:spPr>
          <a:xfrm>
            <a:off x="6469811" y="4558244"/>
            <a:ext cx="4261449" cy="3415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hlinkClick r:id="rId7" action="ppaction://hlinksldjump">
              <a:snd r:embed="rId8" name="applause.wav"/>
            </a:hlinkClick>
          </p:cNvPr>
          <p:cNvSpPr/>
          <p:nvPr/>
        </p:nvSpPr>
        <p:spPr>
          <a:xfrm>
            <a:off x="6590581" y="5089585"/>
            <a:ext cx="2587925" cy="3446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9157063" y="5783029"/>
            <a:ext cx="22729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: Peter Cairns/2020VISION</a:t>
            </a:r>
          </a:p>
        </p:txBody>
      </p:sp>
    </p:spTree>
    <p:extLst>
      <p:ext uri="{BB962C8B-B14F-4D97-AF65-F5344CB8AC3E}">
        <p14:creationId xmlns:p14="http://schemas.microsoft.com/office/powerpoint/2010/main" val="191390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ackground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2150" y="750627"/>
            <a:ext cx="10731026" cy="375313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Question"/>
          <p:cNvSpPr>
            <a:spLocks noGrp="1"/>
          </p:cNvSpPr>
          <p:nvPr>
            <p:ph type="subTitle" idx="1"/>
          </p:nvPr>
        </p:nvSpPr>
        <p:spPr>
          <a:xfrm>
            <a:off x="1310185" y="4550156"/>
            <a:ext cx="9799328" cy="1433785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l"/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Question 7. 					a) 3 years			</a:t>
            </a:r>
          </a:p>
          <a:p>
            <a:pPr algn="l"/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How long does it take for 		b) 1000 years</a:t>
            </a:r>
          </a:p>
          <a:p>
            <a:pPr algn="l"/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1 metre of peat to form?			c) 2 million years</a:t>
            </a:r>
          </a:p>
          <a:p>
            <a:pPr algn="l"/>
            <a:endParaRPr lang="en-GB" dirty="0" smtClean="0">
              <a:latin typeface="Arial Rounded MT Bold" panose="020F0704030504030204" pitchFamily="34" charset="0"/>
              <a:cs typeface="Arial" panose="020B0604020202020204" pitchFamily="34" charset="0"/>
            </a:endParaRPr>
          </a:p>
          <a:p>
            <a:pPr algn="l"/>
            <a:endParaRPr lang="en-GB" dirty="0" smtClean="0"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"/>
          <p:cNvSpPr>
            <a:spLocks noGrp="1"/>
          </p:cNvSpPr>
          <p:nvPr>
            <p:ph type="ctrTitle"/>
          </p:nvPr>
        </p:nvSpPr>
        <p:spPr>
          <a:xfrm>
            <a:off x="-21156" y="-19891"/>
            <a:ext cx="10180191" cy="645458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</a:t>
            </a:r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GB" sz="3200" dirty="0" err="1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mossland</a:t>
            </a:r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?</a:t>
            </a:r>
            <a:endParaRPr lang="en-GB" sz="3200" dirty="0">
              <a:solidFill>
                <a:schemeClr val="bg1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Swoos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692150" y="3332637"/>
            <a:ext cx="10731026" cy="1225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6" name="Log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648" y="5362070"/>
            <a:ext cx="1193709" cy="93090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57063" y="5783029"/>
            <a:ext cx="22729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: Peter Cairns/2020VISION</a:t>
            </a:r>
          </a:p>
        </p:txBody>
      </p:sp>
      <p:sp>
        <p:nvSpPr>
          <p:cNvPr id="18" name="Horizontal Scroll 17">
            <a:hlinkClick r:id="" action="ppaction://hlinkshowjump?jump=previousslide"/>
          </p:cNvPr>
          <p:cNvSpPr/>
          <p:nvPr/>
        </p:nvSpPr>
        <p:spPr>
          <a:xfrm>
            <a:off x="6210105" y="1223867"/>
            <a:ext cx="4157932" cy="2517916"/>
          </a:xfrm>
          <a:prstGeom prst="horizontalScroll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/>
          <p:cNvSpPr txBox="1"/>
          <p:nvPr/>
        </p:nvSpPr>
        <p:spPr>
          <a:xfrm>
            <a:off x="6701810" y="1871757"/>
            <a:ext cx="31745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latin typeface="Arial Rounded MT Bold" panose="020F0704030504030204" pitchFamily="34" charset="0"/>
              </a:rPr>
              <a:t>Not quite…</a:t>
            </a:r>
          </a:p>
          <a:p>
            <a:pPr algn="ctr"/>
            <a:r>
              <a:rPr lang="en-GB" sz="3200" dirty="0" smtClean="0">
                <a:latin typeface="Arial Rounded MT Bold" panose="020F0704030504030204" pitchFamily="34" charset="0"/>
              </a:rPr>
              <a:t>Try again!</a:t>
            </a:r>
            <a:endParaRPr lang="en-GB" sz="3200" dirty="0">
              <a:latin typeface="Arial Rounded MT Bold" panose="020F0704030504030204" pitchFamily="34" charset="0"/>
            </a:endParaRPr>
          </a:p>
        </p:txBody>
      </p:sp>
      <p:pic>
        <p:nvPicPr>
          <p:cNvPr id="20" name="Picture 19">
            <a:hlinkClick r:id="" action="ppaction://hlinkshowjump?jump=previousslide">
              <a:snd r:embed="rId6" name="whoosh.wav"/>
            </a:hlinkClick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39708" y="577291"/>
            <a:ext cx="5517954" cy="390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37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ackground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2150" y="750627"/>
            <a:ext cx="10731026" cy="37531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Question"/>
          <p:cNvSpPr>
            <a:spLocks noGrp="1"/>
          </p:cNvSpPr>
          <p:nvPr>
            <p:ph type="subTitle" idx="1"/>
          </p:nvPr>
        </p:nvSpPr>
        <p:spPr>
          <a:xfrm>
            <a:off x="1323833" y="4550156"/>
            <a:ext cx="9785680" cy="1433785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l"/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Question 7. 					</a:t>
            </a:r>
            <a:r>
              <a:rPr lang="en-GB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a) 3 years</a:t>
            </a:r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			</a:t>
            </a:r>
          </a:p>
          <a:p>
            <a:pPr algn="l"/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How long does it take for 		</a:t>
            </a:r>
            <a:r>
              <a:rPr lang="en-GB" dirty="0" smtClean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b) 1000 years</a:t>
            </a:r>
          </a:p>
          <a:p>
            <a:pPr algn="l"/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1 metre of peat to form?			</a:t>
            </a:r>
            <a:r>
              <a:rPr lang="en-GB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c) 2 million years</a:t>
            </a:r>
          </a:p>
          <a:p>
            <a:pPr algn="l"/>
            <a:endParaRPr lang="en-GB" dirty="0" smtClean="0">
              <a:latin typeface="Arial Rounded MT Bold" panose="020F0704030504030204" pitchFamily="34" charset="0"/>
              <a:cs typeface="Arial" panose="020B0604020202020204" pitchFamily="34" charset="0"/>
            </a:endParaRPr>
          </a:p>
          <a:p>
            <a:pPr algn="l"/>
            <a:endParaRPr lang="en-GB" dirty="0" smtClean="0"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57063" y="5783029"/>
            <a:ext cx="22729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: Peter Cairns/2020VISION</a:t>
            </a:r>
          </a:p>
        </p:txBody>
      </p:sp>
      <p:sp>
        <p:nvSpPr>
          <p:cNvPr id="4" name="Horizontal Scroll 3"/>
          <p:cNvSpPr/>
          <p:nvPr/>
        </p:nvSpPr>
        <p:spPr>
          <a:xfrm>
            <a:off x="1502288" y="1129499"/>
            <a:ext cx="5007694" cy="2156742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1751670" y="1392734"/>
            <a:ext cx="47583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Rounded MT Bold" panose="020F0704030504030204" pitchFamily="34" charset="0"/>
              </a:rPr>
              <a:t>Did you know? </a:t>
            </a:r>
            <a:r>
              <a:rPr lang="en-GB" sz="2400" i="1" dirty="0" smtClean="0">
                <a:latin typeface="Arial Rounded MT Bold" panose="020F0704030504030204" pitchFamily="34" charset="0"/>
              </a:rPr>
              <a:t>Peat is made by plants decomposing very slowly in wet, low oxygen, acidic conditions.</a:t>
            </a:r>
            <a:endParaRPr lang="en-GB" sz="2400" i="1" dirty="0">
              <a:latin typeface="Arial Rounded MT Bold" panose="020F0704030504030204" pitchFamily="34" charset="0"/>
            </a:endParaRPr>
          </a:p>
        </p:txBody>
      </p:sp>
      <p:sp>
        <p:nvSpPr>
          <p:cNvPr id="13" name="Title"/>
          <p:cNvSpPr>
            <a:spLocks noGrp="1"/>
          </p:cNvSpPr>
          <p:nvPr>
            <p:ph type="ctrTitle"/>
          </p:nvPr>
        </p:nvSpPr>
        <p:spPr>
          <a:xfrm>
            <a:off x="-21156" y="-19891"/>
            <a:ext cx="10180191" cy="645458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</a:t>
            </a:r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GB" sz="3200" dirty="0" err="1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mossland</a:t>
            </a:r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?</a:t>
            </a:r>
            <a:endParaRPr lang="en-GB" sz="3200" dirty="0">
              <a:solidFill>
                <a:schemeClr val="bg1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Swoos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692150" y="3332637"/>
            <a:ext cx="10731026" cy="1225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5" name="Log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648" y="5362070"/>
            <a:ext cx="1193709" cy="930901"/>
          </a:xfrm>
          <a:prstGeom prst="rect">
            <a:avLst/>
          </a:prstGeom>
        </p:spPr>
      </p:pic>
      <p:pic>
        <p:nvPicPr>
          <p:cNvPr id="17" name="Picture 16">
            <a:hlinkClick r:id="" action="ppaction://hlinkshowjump?jump=nextslide">
              <a:snd r:embed="rId6" name="chimes.wav"/>
            </a:hlinkClick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2803" y="675677"/>
            <a:ext cx="5517954" cy="390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42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ackground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2150" y="750627"/>
            <a:ext cx="10731026" cy="37531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Question"/>
          <p:cNvSpPr>
            <a:spLocks noGrp="1"/>
          </p:cNvSpPr>
          <p:nvPr>
            <p:ph type="subTitle" idx="1"/>
          </p:nvPr>
        </p:nvSpPr>
        <p:spPr>
          <a:xfrm>
            <a:off x="1433015" y="4550156"/>
            <a:ext cx="9676498" cy="1433785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l"/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Question 8. 					a) Twice as much</a:t>
            </a:r>
          </a:p>
          <a:p>
            <a:pPr algn="l"/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How much carbon does peat 		b) The same amount</a:t>
            </a:r>
          </a:p>
          <a:p>
            <a:pPr algn="l"/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store compared to forests? 		c) Less</a:t>
            </a:r>
          </a:p>
          <a:p>
            <a:pPr algn="l"/>
            <a:endParaRPr lang="en-GB" dirty="0" smtClean="0">
              <a:latin typeface="Arial Rounded MT Bold" panose="020F0704030504030204" pitchFamily="34" charset="0"/>
              <a:cs typeface="Arial" panose="020B0604020202020204" pitchFamily="34" charset="0"/>
            </a:endParaRPr>
          </a:p>
          <a:p>
            <a:pPr algn="l"/>
            <a:endParaRPr lang="en-GB" dirty="0" smtClean="0"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"/>
          <p:cNvSpPr>
            <a:spLocks noGrp="1"/>
          </p:cNvSpPr>
          <p:nvPr>
            <p:ph type="ctrTitle"/>
          </p:nvPr>
        </p:nvSpPr>
        <p:spPr>
          <a:xfrm>
            <a:off x="-21156" y="-19891"/>
            <a:ext cx="10180191" cy="645458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</a:t>
            </a:r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GB" sz="3200" dirty="0" err="1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mossland</a:t>
            </a:r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?</a:t>
            </a:r>
            <a:endParaRPr lang="en-GB" sz="3200" dirty="0">
              <a:solidFill>
                <a:schemeClr val="bg1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Swoos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692150" y="3332637"/>
            <a:ext cx="10731026" cy="1225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5" name="Log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648" y="5362070"/>
            <a:ext cx="1193709" cy="930901"/>
          </a:xfrm>
          <a:prstGeom prst="rect">
            <a:avLst/>
          </a:prstGeom>
        </p:spPr>
      </p:pic>
      <p:sp>
        <p:nvSpPr>
          <p:cNvPr id="8" name="Rectangle 7">
            <a:hlinkClick r:id="" action="ppaction://hlinkshowjump?jump=nextslide">
              <a:snd r:embed="rId6" name="whoosh.wav"/>
            </a:hlinkClick>
          </p:cNvPr>
          <p:cNvSpPr/>
          <p:nvPr/>
        </p:nvSpPr>
        <p:spPr>
          <a:xfrm>
            <a:off x="6556075" y="5035436"/>
            <a:ext cx="4261449" cy="835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hlinkClick r:id="rId7" action="ppaction://hlinksldjump">
              <a:snd r:embed="rId8" name="applause.wav"/>
            </a:hlinkClick>
          </p:cNvPr>
          <p:cNvSpPr/>
          <p:nvPr/>
        </p:nvSpPr>
        <p:spPr>
          <a:xfrm>
            <a:off x="6556075" y="4550156"/>
            <a:ext cx="2932982" cy="3323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9157063" y="5783029"/>
            <a:ext cx="22729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: Peter Cairns/2020VISION</a:t>
            </a:r>
          </a:p>
        </p:txBody>
      </p:sp>
    </p:spTree>
    <p:extLst>
      <p:ext uri="{BB962C8B-B14F-4D97-AF65-F5344CB8AC3E}">
        <p14:creationId xmlns:p14="http://schemas.microsoft.com/office/powerpoint/2010/main" val="23941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ackground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2150" y="750627"/>
            <a:ext cx="10731026" cy="375313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Question"/>
          <p:cNvSpPr>
            <a:spLocks noGrp="1"/>
          </p:cNvSpPr>
          <p:nvPr>
            <p:ph type="subTitle" idx="1"/>
          </p:nvPr>
        </p:nvSpPr>
        <p:spPr>
          <a:xfrm>
            <a:off x="1351127" y="4550156"/>
            <a:ext cx="9758385" cy="1433785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l"/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Question 8. 					a) Twice as much</a:t>
            </a:r>
          </a:p>
          <a:p>
            <a:pPr algn="l"/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How much carbon does peat 		b) The same amount</a:t>
            </a:r>
          </a:p>
          <a:p>
            <a:pPr algn="l"/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store compared to forests? 		c) Less</a:t>
            </a:r>
          </a:p>
          <a:p>
            <a:pPr algn="l"/>
            <a:endParaRPr lang="en-GB" dirty="0" smtClean="0">
              <a:latin typeface="Arial Rounded MT Bold" panose="020F0704030504030204" pitchFamily="34" charset="0"/>
              <a:cs typeface="Arial" panose="020B0604020202020204" pitchFamily="34" charset="0"/>
            </a:endParaRPr>
          </a:p>
          <a:p>
            <a:pPr algn="l"/>
            <a:endParaRPr lang="en-GB" dirty="0" smtClean="0"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"/>
          <p:cNvSpPr>
            <a:spLocks noGrp="1"/>
          </p:cNvSpPr>
          <p:nvPr>
            <p:ph type="ctrTitle"/>
          </p:nvPr>
        </p:nvSpPr>
        <p:spPr>
          <a:xfrm>
            <a:off x="-21156" y="-19891"/>
            <a:ext cx="10180191" cy="645458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</a:t>
            </a:r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GB" sz="3200" dirty="0" err="1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mossland</a:t>
            </a:r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?</a:t>
            </a:r>
            <a:endParaRPr lang="en-GB" sz="3200" dirty="0">
              <a:solidFill>
                <a:schemeClr val="bg1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Swoos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692150" y="3332637"/>
            <a:ext cx="10731026" cy="1225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6" name="Log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648" y="5362070"/>
            <a:ext cx="1193709" cy="93090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157063" y="5783029"/>
            <a:ext cx="22729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: Peter Cairns/2020VISION</a:t>
            </a:r>
          </a:p>
        </p:txBody>
      </p:sp>
      <p:sp>
        <p:nvSpPr>
          <p:cNvPr id="18" name="Horizontal Scroll 17">
            <a:hlinkClick r:id="" action="ppaction://hlinkshowjump?jump=previousslide"/>
          </p:cNvPr>
          <p:cNvSpPr/>
          <p:nvPr/>
        </p:nvSpPr>
        <p:spPr>
          <a:xfrm>
            <a:off x="6210105" y="1223867"/>
            <a:ext cx="4157932" cy="2517916"/>
          </a:xfrm>
          <a:prstGeom prst="horizontalScroll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/>
          <p:cNvSpPr txBox="1"/>
          <p:nvPr/>
        </p:nvSpPr>
        <p:spPr>
          <a:xfrm>
            <a:off x="6701810" y="1871757"/>
            <a:ext cx="31745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latin typeface="Arial Rounded MT Bold" panose="020F0704030504030204" pitchFamily="34" charset="0"/>
              </a:rPr>
              <a:t>Not quite…</a:t>
            </a:r>
          </a:p>
          <a:p>
            <a:pPr algn="ctr"/>
            <a:r>
              <a:rPr lang="en-GB" sz="3200" dirty="0" smtClean="0">
                <a:latin typeface="Arial Rounded MT Bold" panose="020F0704030504030204" pitchFamily="34" charset="0"/>
              </a:rPr>
              <a:t>Try again!</a:t>
            </a:r>
            <a:endParaRPr lang="en-GB" sz="3200" dirty="0">
              <a:latin typeface="Arial Rounded MT Bold" panose="020F0704030504030204" pitchFamily="34" charset="0"/>
            </a:endParaRPr>
          </a:p>
        </p:txBody>
      </p:sp>
      <p:pic>
        <p:nvPicPr>
          <p:cNvPr id="20" name="Picture 19">
            <a:hlinkClick r:id="" action="ppaction://hlinkshowjump?jump=previousslide">
              <a:snd r:embed="rId6" name="whoosh.wav"/>
            </a:hlinkClick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39708" y="577291"/>
            <a:ext cx="5517954" cy="390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45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ackground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2150" y="750627"/>
            <a:ext cx="10731026" cy="37531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Question"/>
          <p:cNvSpPr>
            <a:spLocks noGrp="1"/>
          </p:cNvSpPr>
          <p:nvPr>
            <p:ph type="subTitle" idx="1"/>
          </p:nvPr>
        </p:nvSpPr>
        <p:spPr>
          <a:xfrm>
            <a:off x="1351127" y="4550156"/>
            <a:ext cx="9758385" cy="1433785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l"/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Question 8. 					</a:t>
            </a:r>
            <a:r>
              <a:rPr lang="en-GB" dirty="0" smtClean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a) Twice as much</a:t>
            </a:r>
          </a:p>
          <a:p>
            <a:pPr algn="l"/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How much carbon does peat 		</a:t>
            </a:r>
            <a:r>
              <a:rPr lang="en-GB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b) The same amount</a:t>
            </a:r>
          </a:p>
          <a:p>
            <a:pPr algn="l"/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store compared to forests? 		</a:t>
            </a:r>
            <a:r>
              <a:rPr lang="en-GB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c) Less</a:t>
            </a:r>
          </a:p>
          <a:p>
            <a:pPr algn="l"/>
            <a:endParaRPr lang="en-GB" dirty="0" smtClean="0">
              <a:latin typeface="Arial Rounded MT Bold" panose="020F0704030504030204" pitchFamily="34" charset="0"/>
              <a:cs typeface="Arial" panose="020B0604020202020204" pitchFamily="34" charset="0"/>
            </a:endParaRPr>
          </a:p>
          <a:p>
            <a:pPr algn="l"/>
            <a:endParaRPr lang="en-GB" dirty="0" smtClean="0"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"/>
          <p:cNvSpPr>
            <a:spLocks noGrp="1"/>
          </p:cNvSpPr>
          <p:nvPr>
            <p:ph type="ctrTitle"/>
          </p:nvPr>
        </p:nvSpPr>
        <p:spPr>
          <a:xfrm>
            <a:off x="-21156" y="-19891"/>
            <a:ext cx="10180191" cy="645458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</a:t>
            </a:r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GB" sz="3200" dirty="0" err="1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mossland</a:t>
            </a:r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?</a:t>
            </a:r>
            <a:endParaRPr lang="en-GB" sz="3200" dirty="0">
              <a:solidFill>
                <a:schemeClr val="bg1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Swoos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692150" y="3332637"/>
            <a:ext cx="10731026" cy="1225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4" name="Log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648" y="5362070"/>
            <a:ext cx="1193709" cy="9309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157063" y="5783029"/>
            <a:ext cx="22729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: Peter Cairns/2020VISION</a:t>
            </a:r>
          </a:p>
        </p:txBody>
      </p:sp>
      <p:sp>
        <p:nvSpPr>
          <p:cNvPr id="4" name="Horizontal Scroll 3"/>
          <p:cNvSpPr/>
          <p:nvPr/>
        </p:nvSpPr>
        <p:spPr>
          <a:xfrm>
            <a:off x="1718100" y="1404079"/>
            <a:ext cx="4355154" cy="1756889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Rounded MT Bold" panose="020F0704030504030204" pitchFamily="34" charset="0"/>
              </a:rPr>
              <a:t>Did you know? </a:t>
            </a:r>
            <a:r>
              <a:rPr lang="en-GB" sz="2400" i="1" dirty="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The UK has 13% of all the world’s blanket bog!</a:t>
            </a:r>
            <a:endParaRPr lang="en-GB" sz="2400" i="1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6" name="Picture 15">
            <a:hlinkClick r:id="" action="ppaction://hlinkshowjump?jump=nextslide">
              <a:snd r:embed="rId6" name="chimes.wav"/>
            </a:hlinkClick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8390" y="675677"/>
            <a:ext cx="5517954" cy="390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96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6951" y="2674331"/>
            <a:ext cx="3004579" cy="11949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801" y="1779818"/>
            <a:ext cx="2967047" cy="23138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16629" y="4289112"/>
            <a:ext cx="77506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Find out more about the wildlife in our landscape at 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  <a:hlinkClick r:id="rId5"/>
              </a:rPr>
              <a:t>www.carbonlandscape.org.uk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0230" y="934441"/>
            <a:ext cx="2913017" cy="18850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172" y="4353543"/>
            <a:ext cx="2427312" cy="17076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6139" y="3718981"/>
            <a:ext cx="2731873" cy="273187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553098" y="884950"/>
            <a:ext cx="5072287" cy="12263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Thank you to the customers of Tesco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Burscough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Bridge for supporting this project!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361765" y="6004523"/>
            <a:ext cx="65218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Background audio: 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Dominic Garcia-Hall, XC393959. Accessible at 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www.xeno-canto.org/393959</a:t>
            </a: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. CC4.0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18579" y="2786835"/>
            <a:ext cx="2667618" cy="1205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637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ackground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2150" y="750626"/>
            <a:ext cx="10731025" cy="373948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"/>
          <p:cNvSpPr>
            <a:spLocks noGrp="1"/>
          </p:cNvSpPr>
          <p:nvPr>
            <p:ph type="ctrTitle"/>
          </p:nvPr>
        </p:nvSpPr>
        <p:spPr>
          <a:xfrm>
            <a:off x="-21156" y="-19891"/>
            <a:ext cx="10180191" cy="645458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</a:t>
            </a:r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GB" sz="3200" dirty="0" err="1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mossland</a:t>
            </a:r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?</a:t>
            </a:r>
            <a:endParaRPr lang="en-GB" sz="3200" dirty="0">
              <a:solidFill>
                <a:schemeClr val="bg1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Swoos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692150" y="3332637"/>
            <a:ext cx="10731026" cy="1225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3" name="Question"/>
          <p:cNvSpPr>
            <a:spLocks noGrp="1"/>
          </p:cNvSpPr>
          <p:nvPr>
            <p:ph type="subTitle" idx="1"/>
          </p:nvPr>
        </p:nvSpPr>
        <p:spPr>
          <a:xfrm>
            <a:off x="1102275" y="4550156"/>
            <a:ext cx="10032274" cy="1433785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l"/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Question 1. 					</a:t>
            </a:r>
            <a:r>
              <a:rPr lang="en-GB" sz="22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a) Fruit</a:t>
            </a:r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	</a:t>
            </a:r>
            <a:endParaRPr lang="en-GB" dirty="0">
              <a:latin typeface="Arial Rounded MT Bold" panose="020F0704030504030204" pitchFamily="34" charset="0"/>
              <a:cs typeface="Arial" panose="020B0604020202020204" pitchFamily="34" charset="0"/>
            </a:endParaRPr>
          </a:p>
          <a:p>
            <a:pPr algn="l"/>
            <a:r>
              <a:rPr lang="en-GB" sz="22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What do sundews eat? 			b) Insects</a:t>
            </a:r>
          </a:p>
          <a:p>
            <a:pPr algn="l"/>
            <a:r>
              <a:rPr lang="en-GB" sz="2200" dirty="0">
                <a:latin typeface="Arial Rounded MT Bold" panose="020F0704030504030204" pitchFamily="34" charset="0"/>
                <a:cs typeface="Arial" panose="020B0604020202020204" pitchFamily="34" charset="0"/>
              </a:rPr>
              <a:t>	</a:t>
            </a:r>
            <a:r>
              <a:rPr lang="en-GB" sz="22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					c) Chocolate	</a:t>
            </a:r>
          </a:p>
          <a:p>
            <a:pPr algn="l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Horizontal Scroll 3">
            <a:hlinkClick r:id="" action="ppaction://hlinkshowjump?jump=previousslide"/>
          </p:cNvPr>
          <p:cNvSpPr/>
          <p:nvPr/>
        </p:nvSpPr>
        <p:spPr>
          <a:xfrm>
            <a:off x="6210105" y="1223867"/>
            <a:ext cx="4157932" cy="2517916"/>
          </a:xfrm>
          <a:prstGeom prst="horizontalScroll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6701810" y="1871757"/>
            <a:ext cx="31745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latin typeface="Arial Rounded MT Bold" panose="020F0704030504030204" pitchFamily="34" charset="0"/>
              </a:rPr>
              <a:t>Not quite…</a:t>
            </a:r>
          </a:p>
          <a:p>
            <a:pPr algn="ctr"/>
            <a:r>
              <a:rPr lang="en-GB" sz="3200" dirty="0" smtClean="0">
                <a:latin typeface="Arial Rounded MT Bold" panose="020F0704030504030204" pitchFamily="34" charset="0"/>
              </a:rPr>
              <a:t>Try again!</a:t>
            </a:r>
            <a:endParaRPr lang="en-GB" sz="3200" dirty="0">
              <a:latin typeface="Arial Rounded MT Bold" panose="020F0704030504030204" pitchFamily="34" charset="0"/>
            </a:endParaRPr>
          </a:p>
        </p:txBody>
      </p:sp>
      <p:pic>
        <p:nvPicPr>
          <p:cNvPr id="16" name="Log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648" y="5362070"/>
            <a:ext cx="1193709" cy="93090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057736" y="5790312"/>
            <a:ext cx="24869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Photo: 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Mark Hamblin/2020VISION</a:t>
            </a:r>
          </a:p>
        </p:txBody>
      </p:sp>
      <p:pic>
        <p:nvPicPr>
          <p:cNvPr id="18" name="Picture 17">
            <a:hlinkClick r:id="" action="ppaction://hlinkshowjump?jump=previousslide">
              <a:snd r:embed="rId6" name="whoosh.wav"/>
            </a:hlinkClick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39708" y="577291"/>
            <a:ext cx="5517954" cy="390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97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ackground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2150" y="750626"/>
            <a:ext cx="10731025" cy="373948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"/>
          <p:cNvSpPr txBox="1">
            <a:spLocks/>
          </p:cNvSpPr>
          <p:nvPr/>
        </p:nvSpPr>
        <p:spPr>
          <a:xfrm>
            <a:off x="-21156" y="-19891"/>
            <a:ext cx="10180191" cy="645458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20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en-GB" sz="320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</a:t>
            </a:r>
            <a:r>
              <a:rPr lang="en-GB" sz="320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GB" sz="320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mossland?</a:t>
            </a:r>
            <a:endParaRPr lang="en-GB" sz="3200" dirty="0">
              <a:solidFill>
                <a:schemeClr val="bg1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Swoos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692150" y="3332637"/>
            <a:ext cx="10731026" cy="1225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3" name="Question"/>
          <p:cNvSpPr>
            <a:spLocks noGrp="1"/>
          </p:cNvSpPr>
          <p:nvPr>
            <p:ph type="subTitle" idx="1"/>
          </p:nvPr>
        </p:nvSpPr>
        <p:spPr>
          <a:xfrm>
            <a:off x="1102275" y="4550156"/>
            <a:ext cx="10007238" cy="1433785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l"/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Question 1. 				</a:t>
            </a:r>
          </a:p>
          <a:p>
            <a:pPr algn="l"/>
            <a:r>
              <a:rPr lang="en-GB" sz="22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What do sundews eat? 		</a:t>
            </a:r>
            <a:r>
              <a:rPr lang="en-GB" sz="2200" dirty="0" smtClean="0">
                <a:solidFill>
                  <a:srgbClr val="00B05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b)	Insects</a:t>
            </a:r>
          </a:p>
          <a:p>
            <a:pPr algn="l"/>
            <a:r>
              <a:rPr lang="en-GB" sz="22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					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Vertical Scroll 7">
            <a:hlinkClick r:id="" action="ppaction://hlinkshowjump?jump=nextslide"/>
          </p:cNvPr>
          <p:cNvSpPr/>
          <p:nvPr/>
        </p:nvSpPr>
        <p:spPr>
          <a:xfrm>
            <a:off x="5863302" y="645459"/>
            <a:ext cx="5271247" cy="3671047"/>
          </a:xfrm>
          <a:prstGeom prst="verticalScroll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Info1"/>
          <p:cNvSpPr txBox="1"/>
          <p:nvPr/>
        </p:nvSpPr>
        <p:spPr>
          <a:xfrm>
            <a:off x="6575612" y="1065137"/>
            <a:ext cx="4155141" cy="3162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Rounded MT Bold" panose="020F0704030504030204" pitchFamily="34" charset="0"/>
              </a:rPr>
              <a:t>Did you know? </a:t>
            </a:r>
            <a:r>
              <a:rPr lang="en-GB" sz="2200" i="1" dirty="0" smtClean="0">
                <a:latin typeface="Arial Rounded MT Bold" panose="020F0704030504030204" pitchFamily="34" charset="0"/>
              </a:rPr>
              <a:t>The ground doesn’t have enough nutrients for the sundew, so it gets extra nutrients from insects! Their leaves are covered in a sticky mucus that traps the insects, the leaf then curls round the insect to digest it.</a:t>
            </a:r>
            <a:endParaRPr lang="en-GB" sz="2200" i="1" dirty="0">
              <a:latin typeface="Arial Rounded MT Bold" panose="020F0704030504030204" pitchFamily="34" charset="0"/>
            </a:endParaRPr>
          </a:p>
        </p:txBody>
      </p:sp>
      <p:pic>
        <p:nvPicPr>
          <p:cNvPr id="16" name="Log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648" y="5362070"/>
            <a:ext cx="1193709" cy="9309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057736" y="5790312"/>
            <a:ext cx="24869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Photo: 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Mark Hamblin/2020VISION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275" y="205475"/>
            <a:ext cx="5473337" cy="3941025"/>
          </a:xfrm>
          <a:prstGeom prst="rect">
            <a:avLst/>
          </a:prstGeom>
        </p:spPr>
      </p:pic>
      <p:pic>
        <p:nvPicPr>
          <p:cNvPr id="18" name="Picture 17">
            <a:hlinkClick r:id="" action="ppaction://hlinkshowjump?jump=nextslide">
              <a:snd r:embed="rId7" name="chimes.wav"/>
            </a:hlinkClick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5005" y="3332636"/>
            <a:ext cx="4095001" cy="289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34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2150" y="764274"/>
            <a:ext cx="10703729" cy="373948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"/>
          <p:cNvSpPr txBox="1">
            <a:spLocks/>
          </p:cNvSpPr>
          <p:nvPr/>
        </p:nvSpPr>
        <p:spPr>
          <a:xfrm>
            <a:off x="-21156" y="-19891"/>
            <a:ext cx="10180191" cy="645458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20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en-GB" sz="320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</a:t>
            </a:r>
            <a:r>
              <a:rPr lang="en-GB" sz="320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GB" sz="320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mossland?</a:t>
            </a:r>
            <a:endParaRPr lang="en-GB" sz="3200" dirty="0">
              <a:solidFill>
                <a:schemeClr val="bg1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Swoos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692150" y="3332637"/>
            <a:ext cx="10731026" cy="1225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3" name="Question"/>
          <p:cNvSpPr>
            <a:spLocks noGrp="1"/>
          </p:cNvSpPr>
          <p:nvPr>
            <p:ph type="subTitle" idx="1"/>
          </p:nvPr>
        </p:nvSpPr>
        <p:spPr>
          <a:xfrm>
            <a:off x="1102275" y="4550156"/>
            <a:ext cx="10007238" cy="1433785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l"/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Question 2. 					</a:t>
            </a:r>
            <a:r>
              <a:rPr lang="en-GB" dirty="0">
                <a:latin typeface="Arial Rounded MT Bold" panose="020F0704030504030204" pitchFamily="34" charset="0"/>
                <a:cs typeface="Arial" panose="020B0604020202020204" pitchFamily="34" charset="0"/>
              </a:rPr>
              <a:t>a) </a:t>
            </a:r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Twice </a:t>
            </a:r>
            <a:r>
              <a:rPr lang="en-GB" dirty="0">
                <a:latin typeface="Arial Rounded MT Bold" panose="020F0704030504030204" pitchFamily="34" charset="0"/>
                <a:cs typeface="Arial" panose="020B0604020202020204" pitchFamily="34" charset="0"/>
              </a:rPr>
              <a:t>its own </a:t>
            </a:r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weight</a:t>
            </a:r>
          </a:p>
          <a:p>
            <a:pPr algn="l"/>
            <a:r>
              <a:rPr lang="en-GB" sz="22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How much water can Sphagnum hold?	b) 20 times its own weight</a:t>
            </a:r>
          </a:p>
          <a:p>
            <a:pPr algn="l"/>
            <a:r>
              <a:rPr lang="en-GB" sz="2200" dirty="0">
                <a:latin typeface="Arial Rounded MT Bold" panose="020F0704030504030204" pitchFamily="34" charset="0"/>
                <a:cs typeface="Arial" panose="020B0604020202020204" pitchFamily="34" charset="0"/>
              </a:rPr>
              <a:t>	</a:t>
            </a:r>
            <a:r>
              <a:rPr lang="en-GB" sz="22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					c) 200 times its own weight</a:t>
            </a:r>
          </a:p>
          <a:p>
            <a:pPr algn="l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hlinkClick r:id="" action="ppaction://hlinkshowjump?jump=nextslide">
              <a:snd r:embed="rId5" name="whoosh.wav"/>
            </a:hlinkClick>
          </p:cNvPr>
          <p:cNvSpPr/>
          <p:nvPr/>
        </p:nvSpPr>
        <p:spPr>
          <a:xfrm>
            <a:off x="6435305" y="5434202"/>
            <a:ext cx="4261449" cy="3415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hlinkClick r:id="" action="ppaction://hlinkshowjump?jump=nextslide">
              <a:snd r:embed="rId5" name="whoosh.wav"/>
            </a:hlinkClick>
          </p:cNvPr>
          <p:cNvSpPr/>
          <p:nvPr/>
        </p:nvSpPr>
        <p:spPr>
          <a:xfrm>
            <a:off x="6469811" y="4558244"/>
            <a:ext cx="4261449" cy="3415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hlinkClick r:id="rId6" action="ppaction://hlinksldjump">
              <a:snd r:embed="rId7" name="applause.wav"/>
            </a:hlinkClick>
          </p:cNvPr>
          <p:cNvSpPr/>
          <p:nvPr/>
        </p:nvSpPr>
        <p:spPr>
          <a:xfrm>
            <a:off x="6642340" y="5053714"/>
            <a:ext cx="3605841" cy="3804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Logo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648" y="5362070"/>
            <a:ext cx="1193709" cy="93090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057736" y="5790312"/>
            <a:ext cx="24869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Photo: 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Mark Hamblin/2020VISION</a:t>
            </a:r>
          </a:p>
        </p:txBody>
      </p:sp>
    </p:spTree>
    <p:extLst>
      <p:ext uri="{BB962C8B-B14F-4D97-AF65-F5344CB8AC3E}">
        <p14:creationId xmlns:p14="http://schemas.microsoft.com/office/powerpoint/2010/main" val="183454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ackground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2150" y="764274"/>
            <a:ext cx="10703729" cy="373948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"/>
          <p:cNvSpPr txBox="1">
            <a:spLocks/>
          </p:cNvSpPr>
          <p:nvPr/>
        </p:nvSpPr>
        <p:spPr>
          <a:xfrm>
            <a:off x="-21156" y="-19891"/>
            <a:ext cx="10180191" cy="645458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20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en-GB" sz="320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</a:t>
            </a:r>
            <a:r>
              <a:rPr lang="en-GB" sz="320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GB" sz="320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mossland?</a:t>
            </a:r>
            <a:endParaRPr lang="en-GB" sz="3200" dirty="0">
              <a:solidFill>
                <a:schemeClr val="bg1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Swoos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692150" y="3332637"/>
            <a:ext cx="10731026" cy="1225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3" name="Question"/>
          <p:cNvSpPr>
            <a:spLocks noGrp="1"/>
          </p:cNvSpPr>
          <p:nvPr>
            <p:ph type="subTitle" idx="1"/>
          </p:nvPr>
        </p:nvSpPr>
        <p:spPr>
          <a:xfrm>
            <a:off x="1102275" y="4550156"/>
            <a:ext cx="10007238" cy="1433785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l"/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Question 2. 					</a:t>
            </a:r>
            <a:r>
              <a:rPr lang="en-GB" dirty="0">
                <a:latin typeface="Arial Rounded MT Bold" panose="020F0704030504030204" pitchFamily="34" charset="0"/>
                <a:cs typeface="Arial" panose="020B0604020202020204" pitchFamily="34" charset="0"/>
              </a:rPr>
              <a:t>a) </a:t>
            </a:r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Twice </a:t>
            </a:r>
            <a:r>
              <a:rPr lang="en-GB" dirty="0">
                <a:latin typeface="Arial Rounded MT Bold" panose="020F0704030504030204" pitchFamily="34" charset="0"/>
                <a:cs typeface="Arial" panose="020B0604020202020204" pitchFamily="34" charset="0"/>
              </a:rPr>
              <a:t>its own </a:t>
            </a:r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weight</a:t>
            </a:r>
          </a:p>
          <a:p>
            <a:pPr algn="l"/>
            <a:r>
              <a:rPr lang="en-GB" sz="22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How much water can Sphagnum hold?	b) 20 times its own weight</a:t>
            </a:r>
          </a:p>
          <a:p>
            <a:pPr algn="l"/>
            <a:r>
              <a:rPr lang="en-GB" sz="2200" dirty="0">
                <a:latin typeface="Arial Rounded MT Bold" panose="020F0704030504030204" pitchFamily="34" charset="0"/>
                <a:cs typeface="Arial" panose="020B0604020202020204" pitchFamily="34" charset="0"/>
              </a:rPr>
              <a:t>	</a:t>
            </a:r>
            <a:r>
              <a:rPr lang="en-GB" sz="22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					c) 200 times its own weight</a:t>
            </a:r>
          </a:p>
          <a:p>
            <a:pPr algn="l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Log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648" y="5362070"/>
            <a:ext cx="1193709" cy="93090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057736" y="5790312"/>
            <a:ext cx="24869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Photo: 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Mark Hamblin/2020VISION</a:t>
            </a:r>
          </a:p>
        </p:txBody>
      </p:sp>
      <p:sp>
        <p:nvSpPr>
          <p:cNvPr id="18" name="Horizontal Scroll 17">
            <a:hlinkClick r:id="" action="ppaction://hlinkshowjump?jump=previousslide"/>
          </p:cNvPr>
          <p:cNvSpPr/>
          <p:nvPr/>
        </p:nvSpPr>
        <p:spPr>
          <a:xfrm>
            <a:off x="6210105" y="1223867"/>
            <a:ext cx="4157932" cy="2517916"/>
          </a:xfrm>
          <a:prstGeom prst="horizontalScroll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/>
          <p:cNvSpPr txBox="1"/>
          <p:nvPr/>
        </p:nvSpPr>
        <p:spPr>
          <a:xfrm>
            <a:off x="6701810" y="1871757"/>
            <a:ext cx="31745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latin typeface="Arial Rounded MT Bold" panose="020F0704030504030204" pitchFamily="34" charset="0"/>
              </a:rPr>
              <a:t>Not quite…</a:t>
            </a:r>
          </a:p>
          <a:p>
            <a:pPr algn="ctr"/>
            <a:r>
              <a:rPr lang="en-GB" sz="3200" dirty="0" smtClean="0">
                <a:latin typeface="Arial Rounded MT Bold" panose="020F0704030504030204" pitchFamily="34" charset="0"/>
              </a:rPr>
              <a:t>Try again!</a:t>
            </a:r>
            <a:endParaRPr lang="en-GB" sz="3200" dirty="0">
              <a:latin typeface="Arial Rounded MT Bold" panose="020F0704030504030204" pitchFamily="34" charset="0"/>
            </a:endParaRPr>
          </a:p>
        </p:txBody>
      </p:sp>
      <p:pic>
        <p:nvPicPr>
          <p:cNvPr id="20" name="Picture 19">
            <a:hlinkClick r:id="" action="ppaction://hlinkshowjump?jump=previousslide">
              <a:snd r:embed="rId6" name="whoosh.wav"/>
            </a:hlinkClick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39708" y="577291"/>
            <a:ext cx="5517954" cy="390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004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ackground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2150" y="764274"/>
            <a:ext cx="10703729" cy="373948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"/>
          <p:cNvSpPr>
            <a:spLocks noGrp="1"/>
          </p:cNvSpPr>
          <p:nvPr>
            <p:ph type="ctrTitle"/>
          </p:nvPr>
        </p:nvSpPr>
        <p:spPr>
          <a:xfrm>
            <a:off x="-21156" y="-19891"/>
            <a:ext cx="10180191" cy="645458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</a:t>
            </a:r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GB" sz="3200" dirty="0" err="1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mossland</a:t>
            </a:r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?</a:t>
            </a:r>
            <a:endParaRPr lang="en-GB" sz="3200" dirty="0">
              <a:solidFill>
                <a:schemeClr val="bg1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Swoos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692150" y="3332637"/>
            <a:ext cx="10731026" cy="1225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3" name="Question"/>
          <p:cNvSpPr>
            <a:spLocks noGrp="1"/>
          </p:cNvSpPr>
          <p:nvPr>
            <p:ph type="subTitle" idx="1"/>
          </p:nvPr>
        </p:nvSpPr>
        <p:spPr>
          <a:xfrm>
            <a:off x="1102275" y="4550156"/>
            <a:ext cx="10007238" cy="1433785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l"/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Question 2. 					</a:t>
            </a:r>
            <a:r>
              <a:rPr lang="en-GB" dirty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a) </a:t>
            </a:r>
            <a:r>
              <a:rPr lang="en-GB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Twice </a:t>
            </a:r>
            <a:r>
              <a:rPr lang="en-GB" dirty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its own </a:t>
            </a:r>
            <a:r>
              <a:rPr lang="en-GB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weight</a:t>
            </a:r>
          </a:p>
          <a:p>
            <a:pPr algn="l"/>
            <a:r>
              <a:rPr lang="en-GB" sz="22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How much water can Sphagnum hold?	</a:t>
            </a:r>
            <a:r>
              <a:rPr lang="en-GB" sz="2200" dirty="0" smtClean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b) 20 times its own weight</a:t>
            </a:r>
          </a:p>
          <a:p>
            <a:pPr algn="l"/>
            <a:r>
              <a:rPr lang="en-GB" sz="2200" dirty="0">
                <a:latin typeface="Arial Rounded MT Bold" panose="020F0704030504030204" pitchFamily="34" charset="0"/>
                <a:cs typeface="Arial" panose="020B0604020202020204" pitchFamily="34" charset="0"/>
              </a:rPr>
              <a:t>	</a:t>
            </a:r>
            <a:r>
              <a:rPr lang="en-GB" sz="22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					</a:t>
            </a:r>
            <a:r>
              <a:rPr lang="en-GB" sz="2200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c) 200 times its own weight</a:t>
            </a:r>
          </a:p>
          <a:p>
            <a:pPr algn="l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Horizontal Scroll 4">
            <a:hlinkClick r:id="" action="ppaction://hlinkshowjump?jump=nextslide"/>
          </p:cNvPr>
          <p:cNvSpPr/>
          <p:nvPr/>
        </p:nvSpPr>
        <p:spPr>
          <a:xfrm>
            <a:off x="5069541" y="1008529"/>
            <a:ext cx="5526741" cy="2595282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5561344" y="1498565"/>
            <a:ext cx="50560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Rounded MT Bold" panose="020F0704030504030204" pitchFamily="34" charset="0"/>
              </a:rPr>
              <a:t>Did you know? </a:t>
            </a:r>
            <a:r>
              <a:rPr lang="en-GB" sz="2400" i="1" dirty="0" smtClean="0">
                <a:latin typeface="Arial Rounded MT Bold" panose="020F0704030504030204" pitchFamily="34" charset="0"/>
              </a:rPr>
              <a:t>This can help slow the flow of rainfall, decreasing the chance of flooding</a:t>
            </a:r>
            <a:endParaRPr lang="en-GB" sz="2400" i="1" dirty="0">
              <a:latin typeface="Arial Rounded MT Bold" panose="020F07040305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057736" y="5790312"/>
            <a:ext cx="24869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Photo: 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Mark Hamblin/2020VISION</a:t>
            </a:r>
          </a:p>
        </p:txBody>
      </p:sp>
      <p:pic>
        <p:nvPicPr>
          <p:cNvPr id="16" name="Log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648" y="5362070"/>
            <a:ext cx="1193709" cy="9309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0492" y="1109869"/>
            <a:ext cx="4303879" cy="3100017"/>
          </a:xfrm>
          <a:prstGeom prst="rect">
            <a:avLst/>
          </a:prstGeom>
        </p:spPr>
      </p:pic>
      <p:pic>
        <p:nvPicPr>
          <p:cNvPr id="18" name="Picture 17">
            <a:hlinkClick r:id="" action="ppaction://hlinkshowjump?jump=nextslide">
              <a:snd r:embed="rId7" name="chimes.wav"/>
            </a:hlinkClick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6521" y="2158476"/>
            <a:ext cx="4539027" cy="321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79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Background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2150" y="736978"/>
            <a:ext cx="10705990" cy="3766783"/>
          </a:xfrm>
          <a:prstGeom prst="rect">
            <a:avLst/>
          </a:prstGeom>
        </p:spPr>
      </p:pic>
      <p:sp>
        <p:nvSpPr>
          <p:cNvPr id="3" name="Question"/>
          <p:cNvSpPr>
            <a:spLocks noGrp="1"/>
          </p:cNvSpPr>
          <p:nvPr>
            <p:ph type="subTitle" idx="1"/>
          </p:nvPr>
        </p:nvSpPr>
        <p:spPr>
          <a:xfrm>
            <a:off x="1419367" y="4550156"/>
            <a:ext cx="9690146" cy="1433785"/>
          </a:xfrm>
          <a:solidFill>
            <a:schemeClr val="bg1"/>
          </a:solidFill>
        </p:spPr>
        <p:txBody>
          <a:bodyPr>
            <a:normAutofit fontScale="92500"/>
          </a:bodyPr>
          <a:lstStyle/>
          <a:p>
            <a:pPr algn="l"/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Question 3. 							a) Wool Grass</a:t>
            </a:r>
          </a:p>
          <a:p>
            <a:pPr algn="l"/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Look over the </a:t>
            </a:r>
            <a:r>
              <a:rPr lang="en-GB" dirty="0" err="1" smtClean="0">
                <a:latin typeface="Arial Rounded MT Bold" panose="020F0704030504030204" pitchFamily="34" charset="0"/>
                <a:cs typeface="Arial" panose="020B0604020202020204" pitchFamily="34" charset="0"/>
              </a:rPr>
              <a:t>mossland</a:t>
            </a:r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,			 		b) Denim Grass</a:t>
            </a:r>
          </a:p>
          <a:p>
            <a:pPr algn="l"/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what’s that plant with fluffy, white seed heads?		c) Cotton Grass</a:t>
            </a:r>
          </a:p>
          <a:p>
            <a:pPr algn="l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hlinkClick r:id="" action="ppaction://hlinkshowjump?jump=nextslide">
              <a:snd r:embed="rId4" name="whoosh.wav"/>
            </a:hlinkClick>
          </p:cNvPr>
          <p:cNvSpPr/>
          <p:nvPr/>
        </p:nvSpPr>
        <p:spPr>
          <a:xfrm>
            <a:off x="8367623" y="4558243"/>
            <a:ext cx="2363637" cy="3760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hlinkClick r:id="" action="ppaction://hlinkshowjump?jump=nextslide">
              <a:snd r:embed="rId4" name="whoosh.wav"/>
            </a:hlinkClick>
          </p:cNvPr>
          <p:cNvSpPr/>
          <p:nvPr/>
        </p:nvSpPr>
        <p:spPr>
          <a:xfrm>
            <a:off x="7418716" y="5026386"/>
            <a:ext cx="4261449" cy="3415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hlinkClick r:id="rId5" action="ppaction://hlinksldjump">
              <a:snd r:embed="rId6" name="applause.wav"/>
            </a:hlinkClick>
          </p:cNvPr>
          <p:cNvSpPr/>
          <p:nvPr/>
        </p:nvSpPr>
        <p:spPr>
          <a:xfrm>
            <a:off x="8367623" y="5467016"/>
            <a:ext cx="2587925" cy="3446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9636488" y="5770847"/>
            <a:ext cx="154721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Photo: Richard </a:t>
            </a:r>
            <a:r>
              <a:rPr lang="en-GB" sz="1000" dirty="0" err="1">
                <a:latin typeface="Arial" panose="020B0604020202020204" pitchFamily="34" charset="0"/>
                <a:cs typeface="Arial" panose="020B0604020202020204" pitchFamily="34" charset="0"/>
              </a:rPr>
              <a:t>Burkmar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"/>
          <p:cNvSpPr>
            <a:spLocks noGrp="1"/>
          </p:cNvSpPr>
          <p:nvPr>
            <p:ph type="ctrTitle"/>
          </p:nvPr>
        </p:nvSpPr>
        <p:spPr>
          <a:xfrm>
            <a:off x="-21156" y="-19891"/>
            <a:ext cx="10180191" cy="645458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</a:t>
            </a:r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GB" sz="3200" dirty="0" err="1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mossland</a:t>
            </a:r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?</a:t>
            </a:r>
            <a:endParaRPr lang="en-GB" sz="3200" dirty="0">
              <a:solidFill>
                <a:schemeClr val="bg1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Swoos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692150" y="3332637"/>
            <a:ext cx="10731026" cy="1225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6" name="Logo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648" y="5362070"/>
            <a:ext cx="1193709" cy="93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60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ackground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2150" y="736978"/>
            <a:ext cx="10705990" cy="376678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"/>
          <p:cNvSpPr>
            <a:spLocks noGrp="1"/>
          </p:cNvSpPr>
          <p:nvPr>
            <p:ph type="ctrTitle"/>
          </p:nvPr>
        </p:nvSpPr>
        <p:spPr>
          <a:xfrm>
            <a:off x="-21156" y="-19891"/>
            <a:ext cx="10180191" cy="645458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</a:t>
            </a:r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GB" sz="3200" dirty="0" err="1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mossland</a:t>
            </a:r>
            <a:r>
              <a:rPr lang="en-GB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?</a:t>
            </a:r>
            <a:endParaRPr lang="en-GB" sz="3200" dirty="0">
              <a:solidFill>
                <a:schemeClr val="bg1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Swoos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692150" y="3332637"/>
            <a:ext cx="10731026" cy="1225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3" name="Question"/>
          <p:cNvSpPr>
            <a:spLocks noGrp="1"/>
          </p:cNvSpPr>
          <p:nvPr>
            <p:ph type="subTitle" idx="1"/>
          </p:nvPr>
        </p:nvSpPr>
        <p:spPr>
          <a:xfrm>
            <a:off x="1446663" y="4550156"/>
            <a:ext cx="9662850" cy="1433785"/>
          </a:xfrm>
          <a:solidFill>
            <a:schemeClr val="bg1"/>
          </a:solidFill>
        </p:spPr>
        <p:txBody>
          <a:bodyPr>
            <a:normAutofit fontScale="92500"/>
          </a:bodyPr>
          <a:lstStyle/>
          <a:p>
            <a:pPr algn="l"/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Question 3. 							a) Wool Grass</a:t>
            </a:r>
          </a:p>
          <a:p>
            <a:pPr algn="l"/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Look at over the </a:t>
            </a:r>
            <a:r>
              <a:rPr lang="en-GB" dirty="0" err="1" smtClean="0">
                <a:latin typeface="Arial Rounded MT Bold" panose="020F0704030504030204" pitchFamily="34" charset="0"/>
                <a:cs typeface="Arial" panose="020B0604020202020204" pitchFamily="34" charset="0"/>
              </a:rPr>
              <a:t>mossland</a:t>
            </a:r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,			 		b) Denim Grass</a:t>
            </a:r>
          </a:p>
          <a:p>
            <a:pPr algn="l"/>
            <a:r>
              <a:rPr lang="en-GB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what’s that plant with fluffy, white seed heads?		c) Cotton Grass</a:t>
            </a:r>
          </a:p>
          <a:p>
            <a:pPr algn="l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Log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648" y="5362070"/>
            <a:ext cx="1193709" cy="93090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9636488" y="5770847"/>
            <a:ext cx="154721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Photo: Richard </a:t>
            </a:r>
            <a:r>
              <a:rPr lang="en-GB" sz="1000" dirty="0" err="1">
                <a:latin typeface="Arial" panose="020B0604020202020204" pitchFamily="34" charset="0"/>
                <a:cs typeface="Arial" panose="020B0604020202020204" pitchFamily="34" charset="0"/>
              </a:rPr>
              <a:t>Burkmar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Horizontal Scroll 17">
            <a:hlinkClick r:id="" action="ppaction://hlinkshowjump?jump=previousslide"/>
          </p:cNvPr>
          <p:cNvSpPr/>
          <p:nvPr/>
        </p:nvSpPr>
        <p:spPr>
          <a:xfrm>
            <a:off x="6210105" y="1223867"/>
            <a:ext cx="4157932" cy="2517916"/>
          </a:xfrm>
          <a:prstGeom prst="horizontalScroll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/>
          <p:cNvSpPr txBox="1"/>
          <p:nvPr/>
        </p:nvSpPr>
        <p:spPr>
          <a:xfrm>
            <a:off x="6701810" y="1871757"/>
            <a:ext cx="31745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latin typeface="Arial Rounded MT Bold" panose="020F0704030504030204" pitchFamily="34" charset="0"/>
              </a:rPr>
              <a:t>Not quite…</a:t>
            </a:r>
          </a:p>
          <a:p>
            <a:pPr algn="ctr"/>
            <a:r>
              <a:rPr lang="en-GB" sz="3200" dirty="0" smtClean="0">
                <a:latin typeface="Arial Rounded MT Bold" panose="020F0704030504030204" pitchFamily="34" charset="0"/>
              </a:rPr>
              <a:t>Try again!</a:t>
            </a:r>
            <a:endParaRPr lang="en-GB" sz="3200" dirty="0">
              <a:latin typeface="Arial Rounded MT Bold" panose="020F0704030504030204" pitchFamily="34" charset="0"/>
            </a:endParaRPr>
          </a:p>
        </p:txBody>
      </p:sp>
      <p:pic>
        <p:nvPicPr>
          <p:cNvPr id="20" name="Picture 19">
            <a:hlinkClick r:id="" action="ppaction://hlinkshowjump?jump=previousslide">
              <a:snd r:embed="rId6" name="whoosh.wav"/>
            </a:hlinkClick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39708" y="577291"/>
            <a:ext cx="5517954" cy="390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93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ocation_x003f_ xmlns="a9d44062-5cce-4ba9-9166-2ff6d3da13ee">
      <Url xsi:nil="true"/>
      <Description xsi:nil="true"/>
    </location_x003f_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93B406216ED23498A8689E3F6B72DB9" ma:contentTypeVersion="14" ma:contentTypeDescription="Create a new document." ma:contentTypeScope="" ma:versionID="dfb8eedbd20c3878ebab9e1c3a1b8acf">
  <xsd:schema xmlns:xsd="http://www.w3.org/2001/XMLSchema" xmlns:xs="http://www.w3.org/2001/XMLSchema" xmlns:p="http://schemas.microsoft.com/office/2006/metadata/properties" xmlns:ns2="a9d44062-5cce-4ba9-9166-2ff6d3da13ee" xmlns:ns3="a559ef0d-15a6-43ac-9c2f-e80ed6f8b687" targetNamespace="http://schemas.microsoft.com/office/2006/metadata/properties" ma:root="true" ma:fieldsID="05fa78689553ae2a97b7414a1e0aeacd" ns2:_="" ns3:_="">
    <xsd:import namespace="a9d44062-5cce-4ba9-9166-2ff6d3da13ee"/>
    <xsd:import namespace="a559ef0d-15a6-43ac-9c2f-e80ed6f8b68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CR" minOccurs="0"/>
                <xsd:element ref="ns2:location_x003f_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d44062-5cce-4ba9-9166-2ff6d3da13e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location_x003f_" ma:index="16" nillable="true" ma:displayName="location?" ma:format="Hyperlink" ma:internalName="location_x003f_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59ef0d-15a6-43ac-9c2f-e80ed6f8b687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FF6162D-5AA5-424D-97E5-E6046B12B20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88C825B-FF15-41BD-A244-0B5B409C1F50}">
  <ds:schemaRefs>
    <ds:schemaRef ds:uri="http://purl.org/dc/elements/1.1/"/>
    <ds:schemaRef ds:uri="http://schemas.microsoft.com/office/2006/metadata/properties"/>
    <ds:schemaRef ds:uri="a9d44062-5cce-4ba9-9166-2ff6d3da13ee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a559ef0d-15a6-43ac-9c2f-e80ed6f8b687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0DDC052E-F262-484A-9DA8-097203F7B1A0}"/>
</file>

<file path=docProps/app.xml><?xml version="1.0" encoding="utf-8"?>
<Properties xmlns="http://schemas.openxmlformats.org/officeDocument/2006/extended-properties" xmlns:vt="http://schemas.openxmlformats.org/officeDocument/2006/docPropsVTypes">
  <TotalTime>493</TotalTime>
  <Words>669</Words>
  <Application>Microsoft Office PowerPoint</Application>
  <PresentationFormat>Widescreen</PresentationFormat>
  <Paragraphs>155</Paragraphs>
  <Slides>26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Arial Rounded MT Bold</vt:lpstr>
      <vt:lpstr>Calibri</vt:lpstr>
      <vt:lpstr>Calibri Light</vt:lpstr>
      <vt:lpstr>Times New Roman</vt:lpstr>
      <vt:lpstr>Office Theme</vt:lpstr>
      <vt:lpstr>PowerPoint Presentation</vt:lpstr>
      <vt:lpstr>                       Who’s hiding in your…               mossland?</vt:lpstr>
      <vt:lpstr>                       Who’s hiding in your…               mossland?</vt:lpstr>
      <vt:lpstr>PowerPoint Presentation</vt:lpstr>
      <vt:lpstr>PowerPoint Presentation</vt:lpstr>
      <vt:lpstr>PowerPoint Presentation</vt:lpstr>
      <vt:lpstr>                       Who’s hiding in your…               mossland?</vt:lpstr>
      <vt:lpstr>                       Who’s hiding in your…               mossland?</vt:lpstr>
      <vt:lpstr>                       Who’s hiding in your…               mossland?</vt:lpstr>
      <vt:lpstr>                       Who’s hiding in your…               mossland?</vt:lpstr>
      <vt:lpstr>PowerPoint Presentation</vt:lpstr>
      <vt:lpstr>                       Who’s hiding in your…               mossland?</vt:lpstr>
      <vt:lpstr>                       Who’s hiding in your…               mossland?</vt:lpstr>
      <vt:lpstr>                       Who’s hiding in your…               mossland?</vt:lpstr>
      <vt:lpstr>                       Who’s hiding in your…               mossland?</vt:lpstr>
      <vt:lpstr>                       Who’s hiding in your…               mossland?</vt:lpstr>
      <vt:lpstr>                       Who’s hiding in your…               mossland?</vt:lpstr>
      <vt:lpstr>                       Who’s hiding in your…               mossland?</vt:lpstr>
      <vt:lpstr>                       Who’s hiding in your…               mossland?</vt:lpstr>
      <vt:lpstr>                       Who’s hiding in your…               mossland?</vt:lpstr>
      <vt:lpstr>                       Who’s hiding in your…               mossland?</vt:lpstr>
      <vt:lpstr>                       Who’s hiding in your…               mossland?</vt:lpstr>
      <vt:lpstr>                       Who’s hiding in your…               mossland?</vt:lpstr>
      <vt:lpstr>                       Who’s hiding in your…               mossland?</vt:lpstr>
      <vt:lpstr>                       Who’s hiding in your…               mossland?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Who’s hiding in your mossland?</dc:title>
  <dc:creator>Jamie Lawson</dc:creator>
  <cp:lastModifiedBy>Jamie Lawson</cp:lastModifiedBy>
  <cp:revision>79</cp:revision>
  <dcterms:created xsi:type="dcterms:W3CDTF">2020-01-16T14:13:20Z</dcterms:created>
  <dcterms:modified xsi:type="dcterms:W3CDTF">2020-03-31T12:22:16Z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0x010100F93B406216ED23498A8689E3F6B72DB9</vt:lpwstr>
  </property>
  <property fmtid="{D5CDD505-2E9C-101B-9397-08002B2CF9AE}" pid="3" name="_MarkAsFinal">
    <vt:bool>true</vt:bool>
  </property>
</Properties>
</file>